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sldIdLst>
    <p:sldId id="256" r:id="rId2"/>
    <p:sldId id="258" r:id="rId3"/>
    <p:sldId id="257" r:id="rId4"/>
    <p:sldId id="259" r:id="rId5"/>
    <p:sldId id="319" r:id="rId6"/>
    <p:sldId id="317" r:id="rId7"/>
    <p:sldId id="316" r:id="rId8"/>
    <p:sldId id="260" r:id="rId9"/>
    <p:sldId id="261" r:id="rId10"/>
    <p:sldId id="262" r:id="rId11"/>
    <p:sldId id="263" r:id="rId12"/>
    <p:sldId id="318" r:id="rId13"/>
    <p:sldId id="265" r:id="rId14"/>
    <p:sldId id="266" r:id="rId15"/>
    <p:sldId id="267" r:id="rId16"/>
    <p:sldId id="268" r:id="rId17"/>
    <p:sldId id="269" r:id="rId18"/>
    <p:sldId id="270" r:id="rId19"/>
    <p:sldId id="272" r:id="rId20"/>
    <p:sldId id="275" r:id="rId21"/>
    <p:sldId id="276" r:id="rId22"/>
    <p:sldId id="320" r:id="rId23"/>
    <p:sldId id="328" r:id="rId24"/>
    <p:sldId id="321" r:id="rId25"/>
    <p:sldId id="329" r:id="rId26"/>
    <p:sldId id="322" r:id="rId27"/>
    <p:sldId id="330" r:id="rId28"/>
    <p:sldId id="323" r:id="rId29"/>
    <p:sldId id="324" r:id="rId30"/>
    <p:sldId id="325" r:id="rId31"/>
    <p:sldId id="326" r:id="rId32"/>
    <p:sldId id="331" r:id="rId33"/>
    <p:sldId id="327" r:id="rId34"/>
    <p:sldId id="332" r:id="rId35"/>
    <p:sldId id="333" r:id="rId36"/>
    <p:sldId id="303"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mila Konieczna" initials="KK" lastIdx="35" clrIdx="0"/>
  <p:cmAuthor id="1" name="UM WŚ" initials="UM WŚ" lastIdx="8" clrIdx="1"/>
  <p:cmAuthor id="2" name="I RARE" initials="I RARE" lastIdx="2" clrIdx="2"/>
  <p:cmAuthor id="3" name="mmarciniak" initials="mm"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09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03BAD2-9845-4D50-BE78-E72918443E0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746BF0BC-0102-43BE-A9EB-AC5D8340197E}">
      <dgm:prSet phldrT="[Tekst]" custT="1"/>
      <dgm:spPr>
        <a:solidFill>
          <a:schemeClr val="accent1">
            <a:lumMod val="50000"/>
          </a:schemeClr>
        </a:solidFill>
      </dgm:spPr>
      <dgm:t>
        <a:bodyPr/>
        <a:lstStyle/>
        <a:p>
          <a:r>
            <a:rPr lang="pl-PL" sz="1400" b="1" i="0" dirty="0">
              <a:latin typeface="Lato" panose="020F0502020204030203" pitchFamily="34" charset="0"/>
              <a:ea typeface="Lato" panose="020F0502020204030203" pitchFamily="34" charset="0"/>
              <a:cs typeface="Lato" panose="020F0502020204030203" pitchFamily="34" charset="0"/>
            </a:rPr>
            <a:t>Analiza danych zastanych (</a:t>
          </a:r>
          <a:r>
            <a:rPr lang="pl-PL" sz="1400" b="1" i="0" dirty="0" err="1">
              <a:latin typeface="Lato" panose="020F0502020204030203" pitchFamily="34" charset="0"/>
              <a:ea typeface="Lato" panose="020F0502020204030203" pitchFamily="34" charset="0"/>
              <a:cs typeface="Lato" panose="020F0502020204030203" pitchFamily="34" charset="0"/>
            </a:rPr>
            <a:t>desk</a:t>
          </a:r>
          <a:r>
            <a:rPr lang="pl-PL" sz="1400" b="1" i="0" dirty="0">
              <a:latin typeface="Lato" panose="020F0502020204030203" pitchFamily="34" charset="0"/>
              <a:ea typeface="Lato" panose="020F0502020204030203" pitchFamily="34" charset="0"/>
              <a:cs typeface="Lato" panose="020F0502020204030203" pitchFamily="34" charset="0"/>
            </a:rPr>
            <a:t> </a:t>
          </a:r>
          <a:r>
            <a:rPr lang="pl-PL" sz="1400" b="1" i="0" dirty="0" err="1">
              <a:latin typeface="Lato" panose="020F0502020204030203" pitchFamily="34" charset="0"/>
              <a:ea typeface="Lato" panose="020F0502020204030203" pitchFamily="34" charset="0"/>
              <a:cs typeface="Lato" panose="020F0502020204030203" pitchFamily="34" charset="0"/>
            </a:rPr>
            <a:t>research</a:t>
          </a:r>
          <a:r>
            <a:rPr lang="pl-PL" sz="1400" b="1" i="0" dirty="0">
              <a:latin typeface="Lato" panose="020F0502020204030203" pitchFamily="34" charset="0"/>
              <a:ea typeface="Lato" panose="020F0502020204030203" pitchFamily="34" charset="0"/>
              <a:cs typeface="Lato" panose="020F0502020204030203" pitchFamily="34" charset="0"/>
            </a:rPr>
            <a:t>)</a:t>
          </a:r>
        </a:p>
      </dgm:t>
    </dgm:pt>
    <dgm:pt modelId="{57ECB6F9-ED1A-4985-B80F-DFF3246DBC5A}" type="parTrans" cxnId="{34B9218A-C5B0-44B8-B819-F61ECEADFD3F}">
      <dgm:prSet/>
      <dgm:spPr/>
      <dgm:t>
        <a:bodyPr/>
        <a:lstStyle/>
        <a:p>
          <a:endParaRPr lang="pl-PL"/>
        </a:p>
      </dgm:t>
    </dgm:pt>
    <dgm:pt modelId="{F14D9053-E7DF-4232-87D3-4FD2E6F727CB}" type="sibTrans" cxnId="{34B9218A-C5B0-44B8-B819-F61ECEADFD3F}">
      <dgm:prSet/>
      <dgm:spPr/>
      <dgm:t>
        <a:bodyPr/>
        <a:lstStyle/>
        <a:p>
          <a:endParaRPr lang="pl-PL"/>
        </a:p>
      </dgm:t>
    </dgm:pt>
    <dgm:pt modelId="{649806FB-DE6E-4936-83F2-1925B48A0F92}">
      <dgm:prSet phldrT="[Tekst]" custT="1"/>
      <dgm:spPr>
        <a:solidFill>
          <a:schemeClr val="accent1">
            <a:lumMod val="50000"/>
          </a:schemeClr>
        </a:solidFill>
      </dgm:spPr>
      <dgm:t>
        <a:bodyPr/>
        <a:lstStyle/>
        <a:p>
          <a:r>
            <a:rPr lang="pl-PL" sz="1400" b="1" dirty="0" smtClean="0">
              <a:latin typeface="Lato" panose="020F0502020204030203" pitchFamily="34" charset="0"/>
              <a:ea typeface="Lato" panose="020F0502020204030203" pitchFamily="34" charset="0"/>
              <a:cs typeface="Lato" panose="020F0502020204030203" pitchFamily="34" charset="0"/>
            </a:rPr>
            <a:t>Analiza danych statystycznych</a:t>
          </a:r>
          <a:r>
            <a:rPr lang="pl-PL" sz="1400" dirty="0" smtClean="0">
              <a:latin typeface="Lato" panose="020F0502020204030203" pitchFamily="34" charset="0"/>
              <a:ea typeface="Lato" panose="020F0502020204030203" pitchFamily="34" charset="0"/>
              <a:cs typeface="Lato" panose="020F0502020204030203" pitchFamily="34" charset="0"/>
            </a:rPr>
            <a:t> </a:t>
          </a:r>
          <a:endParaRPr lang="pl-PL" sz="1400" dirty="0">
            <a:latin typeface="Lato" panose="020F0502020204030203" pitchFamily="34" charset="0"/>
            <a:ea typeface="Lato" panose="020F0502020204030203" pitchFamily="34" charset="0"/>
            <a:cs typeface="Lato" panose="020F0502020204030203" pitchFamily="34" charset="0"/>
          </a:endParaRPr>
        </a:p>
      </dgm:t>
    </dgm:pt>
    <dgm:pt modelId="{4C81191A-D5E5-4B11-9499-A26358A3B495}" type="parTrans" cxnId="{03ECAAE3-FE88-4C58-A13E-2CE86BDCDEAF}">
      <dgm:prSet/>
      <dgm:spPr/>
      <dgm:t>
        <a:bodyPr/>
        <a:lstStyle/>
        <a:p>
          <a:endParaRPr lang="pl-PL"/>
        </a:p>
      </dgm:t>
    </dgm:pt>
    <dgm:pt modelId="{015404C7-F172-4B1E-8804-06221B193592}" type="sibTrans" cxnId="{03ECAAE3-FE88-4C58-A13E-2CE86BDCDEAF}">
      <dgm:prSet/>
      <dgm:spPr/>
      <dgm:t>
        <a:bodyPr/>
        <a:lstStyle/>
        <a:p>
          <a:endParaRPr lang="pl-PL"/>
        </a:p>
      </dgm:t>
    </dgm:pt>
    <dgm:pt modelId="{AB230056-17AF-47BA-8998-D87A246C82B6}">
      <dgm:prSet phldrT="[Tekst]" custT="1"/>
      <dgm:spPr>
        <a:solidFill>
          <a:schemeClr val="accent1">
            <a:lumMod val="50000"/>
          </a:schemeClr>
        </a:solidFill>
      </dgm:spPr>
      <dgm:t>
        <a:bodyPr/>
        <a:lstStyle/>
        <a:p>
          <a:r>
            <a:rPr lang="pl-PL" sz="1400" b="1" dirty="0" smtClean="0">
              <a:latin typeface="Lato" panose="020F0502020204030203" pitchFamily="34" charset="0"/>
              <a:ea typeface="Lato" panose="020F0502020204030203" pitchFamily="34" charset="0"/>
              <a:cs typeface="Lato" panose="020F0502020204030203" pitchFamily="34" charset="0"/>
            </a:rPr>
            <a:t>Standaryzowana analiza danych z dokumentacji projektowej RPO WSL 2007-2013</a:t>
          </a:r>
          <a:r>
            <a:rPr lang="pl-PL" sz="1400" dirty="0" smtClean="0">
              <a:latin typeface="Lato" panose="020F0502020204030203" pitchFamily="34" charset="0"/>
              <a:ea typeface="Lato" panose="020F0502020204030203" pitchFamily="34" charset="0"/>
              <a:cs typeface="Lato" panose="020F0502020204030203" pitchFamily="34" charset="0"/>
            </a:rPr>
            <a:t> </a:t>
          </a:r>
          <a:endParaRPr lang="pl-PL" sz="1400" dirty="0">
            <a:latin typeface="Lato" panose="020F0502020204030203" pitchFamily="34" charset="0"/>
            <a:ea typeface="Lato" panose="020F0502020204030203" pitchFamily="34" charset="0"/>
            <a:cs typeface="Lato" panose="020F0502020204030203" pitchFamily="34" charset="0"/>
          </a:endParaRPr>
        </a:p>
      </dgm:t>
    </dgm:pt>
    <dgm:pt modelId="{CEF73A82-A96A-4563-B086-187EEBADACB2}" type="parTrans" cxnId="{916ECA61-EE9C-4C4D-9DCC-E7C170C867FC}">
      <dgm:prSet/>
      <dgm:spPr/>
      <dgm:t>
        <a:bodyPr/>
        <a:lstStyle/>
        <a:p>
          <a:endParaRPr lang="pl-PL"/>
        </a:p>
      </dgm:t>
    </dgm:pt>
    <dgm:pt modelId="{E5E587C4-E9F1-48AB-AF00-917DFDCB69A5}" type="sibTrans" cxnId="{916ECA61-EE9C-4C4D-9DCC-E7C170C867FC}">
      <dgm:prSet/>
      <dgm:spPr/>
      <dgm:t>
        <a:bodyPr/>
        <a:lstStyle/>
        <a:p>
          <a:endParaRPr lang="pl-PL"/>
        </a:p>
      </dgm:t>
    </dgm:pt>
    <dgm:pt modelId="{59836631-5017-46DC-89F4-CAB530151597}">
      <dgm:prSet phldrT="[Tekst]" custT="1"/>
      <dgm:spPr>
        <a:solidFill>
          <a:schemeClr val="accent1">
            <a:lumMod val="50000"/>
          </a:schemeClr>
        </a:solidFill>
      </dgm:spPr>
      <dgm:t>
        <a:bodyPr/>
        <a:lstStyle/>
        <a:p>
          <a:r>
            <a:rPr lang="pl-PL" sz="1400" b="1" dirty="0" smtClean="0">
              <a:latin typeface="Lato" panose="020F0502020204030203" pitchFamily="34" charset="0"/>
              <a:ea typeface="Lato" panose="020F0502020204030203" pitchFamily="34" charset="0"/>
              <a:cs typeface="Lato" panose="020F0502020204030203" pitchFamily="34" charset="0"/>
            </a:rPr>
            <a:t>IDI z przedstawicielami IZ i IP2 RPO WSL </a:t>
          </a:r>
        </a:p>
        <a:p>
          <a:r>
            <a:rPr lang="pl-PL" sz="1400" b="1" dirty="0" smtClean="0">
              <a:latin typeface="Lato" panose="020F0502020204030203" pitchFamily="34" charset="0"/>
              <a:ea typeface="Lato" panose="020F0502020204030203" pitchFamily="34" charset="0"/>
              <a:cs typeface="Lato" panose="020F0502020204030203" pitchFamily="34" charset="0"/>
            </a:rPr>
            <a:t>(15)</a:t>
          </a:r>
          <a:endParaRPr lang="pl-PL" sz="1400" b="1" dirty="0">
            <a:latin typeface="Lato" panose="020F0502020204030203" pitchFamily="34" charset="0"/>
            <a:ea typeface="Lato" panose="020F0502020204030203" pitchFamily="34" charset="0"/>
            <a:cs typeface="Lato" panose="020F0502020204030203" pitchFamily="34" charset="0"/>
          </a:endParaRPr>
        </a:p>
      </dgm:t>
    </dgm:pt>
    <dgm:pt modelId="{9771B6E8-00C2-406B-80BD-A30AB8CF6A26}" type="parTrans" cxnId="{7AD713C5-3120-49BB-BD1B-9DD5773E0A8A}">
      <dgm:prSet/>
      <dgm:spPr/>
      <dgm:t>
        <a:bodyPr/>
        <a:lstStyle/>
        <a:p>
          <a:endParaRPr lang="pl-PL"/>
        </a:p>
      </dgm:t>
    </dgm:pt>
    <dgm:pt modelId="{57B7ADCF-3C6F-45FD-B02C-A2CD7C173222}" type="sibTrans" cxnId="{7AD713C5-3120-49BB-BD1B-9DD5773E0A8A}">
      <dgm:prSet/>
      <dgm:spPr/>
      <dgm:t>
        <a:bodyPr/>
        <a:lstStyle/>
        <a:p>
          <a:endParaRPr lang="pl-PL"/>
        </a:p>
      </dgm:t>
    </dgm:pt>
    <dgm:pt modelId="{A72FED41-21C0-4461-BA2E-A7E513B28488}">
      <dgm:prSet custT="1"/>
      <dgm:spPr>
        <a:solidFill>
          <a:schemeClr val="accent1">
            <a:lumMod val="50000"/>
          </a:schemeClr>
        </a:solidFill>
      </dgm:spPr>
      <dgm:t>
        <a:bodyPr/>
        <a:lstStyle/>
        <a:p>
          <a:r>
            <a:rPr lang="pl-PL" sz="1400" b="1" dirty="0" smtClean="0">
              <a:latin typeface="Lato" panose="020F0502020204030203" pitchFamily="34" charset="0"/>
              <a:ea typeface="Lato" panose="020F0502020204030203" pitchFamily="34" charset="0"/>
              <a:cs typeface="Lato" panose="020F0502020204030203" pitchFamily="34" charset="0"/>
            </a:rPr>
            <a:t>Pogłębiona analiza wniosków o dofinansowanie projektów wybranych do dofinansowania (900)</a:t>
          </a:r>
          <a:r>
            <a:rPr lang="pl-PL" sz="1400" dirty="0" smtClean="0">
              <a:latin typeface="Lato" panose="020F0502020204030203" pitchFamily="34" charset="0"/>
              <a:ea typeface="Lato" panose="020F0502020204030203" pitchFamily="34" charset="0"/>
              <a:cs typeface="Lato" panose="020F0502020204030203" pitchFamily="34" charset="0"/>
            </a:rPr>
            <a:t> </a:t>
          </a:r>
          <a:endParaRPr lang="pl-PL" sz="1400" i="1" dirty="0">
            <a:latin typeface="Lato" panose="020F0502020204030203" pitchFamily="34" charset="0"/>
            <a:ea typeface="Lato" panose="020F0502020204030203" pitchFamily="34" charset="0"/>
            <a:cs typeface="Lato" panose="020F0502020204030203" pitchFamily="34" charset="0"/>
          </a:endParaRPr>
        </a:p>
      </dgm:t>
    </dgm:pt>
    <dgm:pt modelId="{B0C5837A-2CA3-4929-A580-AC87D7016F05}" type="parTrans" cxnId="{0D0852CD-EBD4-4D5A-9008-6A52E1BF89CB}">
      <dgm:prSet/>
      <dgm:spPr/>
      <dgm:t>
        <a:bodyPr/>
        <a:lstStyle/>
        <a:p>
          <a:endParaRPr lang="pl-PL"/>
        </a:p>
      </dgm:t>
    </dgm:pt>
    <dgm:pt modelId="{43E64F26-68C1-40F9-AAD3-5196FB41D1BF}" type="sibTrans" cxnId="{0D0852CD-EBD4-4D5A-9008-6A52E1BF89CB}">
      <dgm:prSet/>
      <dgm:spPr/>
      <dgm:t>
        <a:bodyPr/>
        <a:lstStyle/>
        <a:p>
          <a:endParaRPr lang="pl-PL"/>
        </a:p>
      </dgm:t>
    </dgm:pt>
    <dgm:pt modelId="{6CEA270E-BD2D-48A6-81C1-23C1024042B2}">
      <dgm:prSet phldrT="[Tekst]" custT="1"/>
      <dgm:spPr>
        <a:solidFill>
          <a:schemeClr val="accent1">
            <a:lumMod val="50000"/>
          </a:schemeClr>
        </a:solidFill>
      </dgm:spPr>
      <dgm:t>
        <a:bodyPr/>
        <a:lstStyle/>
        <a:p>
          <a:r>
            <a:rPr lang="pl-PL" sz="1400" b="1" dirty="0" smtClean="0">
              <a:latin typeface="Lato" panose="020F0502020204030203" pitchFamily="34" charset="0"/>
              <a:ea typeface="Lato" panose="020F0502020204030203" pitchFamily="34" charset="0"/>
              <a:cs typeface="Lato" panose="020F0502020204030203" pitchFamily="34" charset="0"/>
            </a:rPr>
            <a:t>CATI z beneficjentami projektów realizowanych w ramach Priorytetów I-IX RPO WSL 2007-2013 (600)</a:t>
          </a:r>
          <a:r>
            <a:rPr lang="pl-PL" sz="1400" dirty="0" smtClean="0">
              <a:latin typeface="Lato" panose="020F0502020204030203" pitchFamily="34" charset="0"/>
              <a:ea typeface="Lato" panose="020F0502020204030203" pitchFamily="34" charset="0"/>
              <a:cs typeface="Lato" panose="020F0502020204030203" pitchFamily="34" charset="0"/>
            </a:rPr>
            <a:t> </a:t>
          </a:r>
          <a:endParaRPr lang="pl-PL" sz="1400" dirty="0">
            <a:latin typeface="Lato" panose="020F0502020204030203" pitchFamily="34" charset="0"/>
            <a:ea typeface="Lato" panose="020F0502020204030203" pitchFamily="34" charset="0"/>
            <a:cs typeface="Lato" panose="020F0502020204030203" pitchFamily="34" charset="0"/>
          </a:endParaRPr>
        </a:p>
      </dgm:t>
    </dgm:pt>
    <dgm:pt modelId="{3817168C-0BF2-42C5-8BCA-2A3AA312A451}" type="parTrans" cxnId="{A95EC02D-8F28-4395-8B02-80CD96FE0F3D}">
      <dgm:prSet/>
      <dgm:spPr/>
      <dgm:t>
        <a:bodyPr/>
        <a:lstStyle/>
        <a:p>
          <a:endParaRPr lang="pl-PL"/>
        </a:p>
      </dgm:t>
    </dgm:pt>
    <dgm:pt modelId="{67FE1F30-C776-4D9D-87F7-2C15DDD8810A}" type="sibTrans" cxnId="{A95EC02D-8F28-4395-8B02-80CD96FE0F3D}">
      <dgm:prSet/>
      <dgm:spPr/>
      <dgm:t>
        <a:bodyPr/>
        <a:lstStyle/>
        <a:p>
          <a:endParaRPr lang="pl-PL"/>
        </a:p>
      </dgm:t>
    </dgm:pt>
    <dgm:pt modelId="{C08F9E29-F38B-4549-824F-663CD657ACA5}">
      <dgm:prSet phldrT="[Tekst]" custT="1"/>
      <dgm:spPr>
        <a:solidFill>
          <a:schemeClr val="accent1">
            <a:lumMod val="50000"/>
          </a:schemeClr>
        </a:solidFill>
      </dgm:spPr>
      <dgm:t>
        <a:bodyPr/>
        <a:lstStyle/>
        <a:p>
          <a:pPr>
            <a:spcAft>
              <a:spcPct val="35000"/>
            </a:spcAft>
          </a:pPr>
          <a:r>
            <a:rPr lang="pl-PL" sz="1400" b="1" dirty="0" smtClean="0">
              <a:latin typeface="Lato" panose="020F0502020204030203" pitchFamily="34" charset="0"/>
              <a:ea typeface="Lato" panose="020F0502020204030203" pitchFamily="34" charset="0"/>
              <a:cs typeface="Lato" panose="020F0502020204030203" pitchFamily="34" charset="0"/>
            </a:rPr>
            <a:t>Telefoniczne wywiady pogłębione (ITI) z beneficjentami RPO WSL 2007-2013</a:t>
          </a:r>
        </a:p>
        <a:p>
          <a:pPr>
            <a:spcAft>
              <a:spcPts val="0"/>
            </a:spcAft>
          </a:pPr>
          <a:r>
            <a:rPr lang="pl-PL" sz="1400" b="1" dirty="0" smtClean="0">
              <a:latin typeface="Lato" panose="020F0502020204030203" pitchFamily="34" charset="0"/>
              <a:ea typeface="Lato" panose="020F0502020204030203" pitchFamily="34" charset="0"/>
              <a:cs typeface="Lato" panose="020F0502020204030203" pitchFamily="34" charset="0"/>
            </a:rPr>
            <a:t>(63)</a:t>
          </a:r>
          <a:endParaRPr lang="pl-PL" sz="1400" dirty="0">
            <a:latin typeface="Lato" panose="020F0502020204030203" pitchFamily="34" charset="0"/>
            <a:ea typeface="Lato" panose="020F0502020204030203" pitchFamily="34" charset="0"/>
            <a:cs typeface="Lato" panose="020F0502020204030203" pitchFamily="34" charset="0"/>
          </a:endParaRPr>
        </a:p>
      </dgm:t>
    </dgm:pt>
    <dgm:pt modelId="{5F22636E-03B9-40FE-A9BD-51ADAB6966E5}" type="parTrans" cxnId="{BFED8401-7177-4BB8-82BE-05ECAEBC9492}">
      <dgm:prSet/>
      <dgm:spPr/>
      <dgm:t>
        <a:bodyPr/>
        <a:lstStyle/>
        <a:p>
          <a:endParaRPr lang="pl-PL"/>
        </a:p>
      </dgm:t>
    </dgm:pt>
    <dgm:pt modelId="{2A7F6F88-AD32-43BD-86AF-466CC87C0205}" type="sibTrans" cxnId="{BFED8401-7177-4BB8-82BE-05ECAEBC9492}">
      <dgm:prSet/>
      <dgm:spPr/>
      <dgm:t>
        <a:bodyPr/>
        <a:lstStyle/>
        <a:p>
          <a:endParaRPr lang="pl-PL"/>
        </a:p>
      </dgm:t>
    </dgm:pt>
    <dgm:pt modelId="{1BE65A2B-B8C7-48A8-9C19-30D78FF547CA}">
      <dgm:prSet phldrT="[Tekst]" custT="1"/>
      <dgm:spPr>
        <a:solidFill>
          <a:schemeClr val="accent1">
            <a:lumMod val="50000"/>
          </a:schemeClr>
        </a:solidFill>
      </dgm:spPr>
      <dgm:t>
        <a:bodyPr/>
        <a:lstStyle/>
        <a:p>
          <a:r>
            <a:rPr lang="pl-PL" sz="1400" b="1" dirty="0" smtClean="0">
              <a:latin typeface="Lato" panose="020F0502020204030203" pitchFamily="34" charset="0"/>
              <a:ea typeface="Lato" panose="020F0502020204030203" pitchFamily="34" charset="0"/>
              <a:cs typeface="Lato" panose="020F0502020204030203" pitchFamily="34" charset="0"/>
            </a:rPr>
            <a:t>Telefoniczne wywiady pogłębione (ITI) z potencjalnymi wnioskodawcami RPO WSL 2007-2013</a:t>
          </a:r>
        </a:p>
        <a:p>
          <a:r>
            <a:rPr lang="pl-PL" sz="1400" b="1" dirty="0" smtClean="0">
              <a:latin typeface="Lato" panose="020F0502020204030203" pitchFamily="34" charset="0"/>
              <a:ea typeface="Lato" panose="020F0502020204030203" pitchFamily="34" charset="0"/>
              <a:cs typeface="Lato" panose="020F0502020204030203" pitchFamily="34" charset="0"/>
            </a:rPr>
            <a:t>(24)</a:t>
          </a:r>
          <a:endParaRPr lang="pl-PL" sz="1400" dirty="0">
            <a:latin typeface="Lato" panose="020F0502020204030203" pitchFamily="34" charset="0"/>
            <a:ea typeface="Lato" panose="020F0502020204030203" pitchFamily="34" charset="0"/>
            <a:cs typeface="Lato" panose="020F0502020204030203" pitchFamily="34" charset="0"/>
          </a:endParaRPr>
        </a:p>
      </dgm:t>
    </dgm:pt>
    <dgm:pt modelId="{78C3AD80-4D11-4F3B-8512-8BBA012273FD}" type="parTrans" cxnId="{5F2DCCC3-6C07-47D2-AB46-5CF2A17662FA}">
      <dgm:prSet/>
      <dgm:spPr/>
      <dgm:t>
        <a:bodyPr/>
        <a:lstStyle/>
        <a:p>
          <a:endParaRPr lang="pl-PL"/>
        </a:p>
      </dgm:t>
    </dgm:pt>
    <dgm:pt modelId="{07D84DF2-A345-4E5F-897B-F3246EDA7C54}" type="sibTrans" cxnId="{5F2DCCC3-6C07-47D2-AB46-5CF2A17662FA}">
      <dgm:prSet/>
      <dgm:spPr/>
      <dgm:t>
        <a:bodyPr/>
        <a:lstStyle/>
        <a:p>
          <a:endParaRPr lang="pl-PL"/>
        </a:p>
      </dgm:t>
    </dgm:pt>
    <dgm:pt modelId="{20C1D6EB-90FB-4AD9-B3AA-E6329C31247B}">
      <dgm:prSet phldrT="[Tekst]" custT="1"/>
      <dgm:spPr>
        <a:solidFill>
          <a:schemeClr val="accent1">
            <a:lumMod val="50000"/>
          </a:schemeClr>
        </a:solidFill>
      </dgm:spPr>
      <dgm:t>
        <a:bodyPr/>
        <a:lstStyle/>
        <a:p>
          <a:r>
            <a:rPr lang="pl-PL" sz="1400" b="1" dirty="0" smtClean="0">
              <a:latin typeface="Lato" panose="020F0502020204030203" pitchFamily="34" charset="0"/>
              <a:ea typeface="Lato" panose="020F0502020204030203" pitchFamily="34" charset="0"/>
              <a:cs typeface="Lato" panose="020F0502020204030203" pitchFamily="34" charset="0"/>
            </a:rPr>
            <a:t>Wywiady grupowe z ekspertami dziedzinowymi</a:t>
          </a:r>
          <a:r>
            <a:rPr lang="pl-PL" sz="1400" dirty="0" smtClean="0">
              <a:latin typeface="Lato" panose="020F0502020204030203" pitchFamily="34" charset="0"/>
              <a:ea typeface="Lato" panose="020F0502020204030203" pitchFamily="34" charset="0"/>
              <a:cs typeface="Lato" panose="020F0502020204030203" pitchFamily="34" charset="0"/>
            </a:rPr>
            <a:t> </a:t>
          </a:r>
        </a:p>
        <a:p>
          <a:r>
            <a:rPr lang="pl-PL" sz="1400" b="1" dirty="0" smtClean="0">
              <a:latin typeface="Lato" panose="020F0502020204030203" pitchFamily="34" charset="0"/>
              <a:ea typeface="Lato" panose="020F0502020204030203" pitchFamily="34" charset="0"/>
              <a:cs typeface="Lato" panose="020F0502020204030203" pitchFamily="34" charset="0"/>
            </a:rPr>
            <a:t>(9)</a:t>
          </a:r>
          <a:endParaRPr lang="pl-PL" sz="1400" b="1" dirty="0">
            <a:latin typeface="Lato" panose="020F0502020204030203" pitchFamily="34" charset="0"/>
            <a:ea typeface="Lato" panose="020F0502020204030203" pitchFamily="34" charset="0"/>
            <a:cs typeface="Lato" panose="020F0502020204030203" pitchFamily="34" charset="0"/>
          </a:endParaRPr>
        </a:p>
      </dgm:t>
    </dgm:pt>
    <dgm:pt modelId="{FAA73924-963B-45F5-80B0-F97506BEF019}" type="parTrans" cxnId="{541444F3-180A-4265-937F-E08C750C7916}">
      <dgm:prSet/>
      <dgm:spPr/>
      <dgm:t>
        <a:bodyPr/>
        <a:lstStyle/>
        <a:p>
          <a:endParaRPr lang="pl-PL"/>
        </a:p>
      </dgm:t>
    </dgm:pt>
    <dgm:pt modelId="{E7101D5B-FEE0-4098-B7F8-87447298E651}" type="sibTrans" cxnId="{541444F3-180A-4265-937F-E08C750C7916}">
      <dgm:prSet/>
      <dgm:spPr/>
      <dgm:t>
        <a:bodyPr/>
        <a:lstStyle/>
        <a:p>
          <a:endParaRPr lang="pl-PL"/>
        </a:p>
      </dgm:t>
    </dgm:pt>
    <dgm:pt modelId="{9976ECFD-33A2-41EF-B0EA-E29444A20E4D}">
      <dgm:prSet phldrT="[Tekst]" custT="1"/>
      <dgm:spPr>
        <a:solidFill>
          <a:schemeClr val="accent1">
            <a:lumMod val="50000"/>
          </a:schemeClr>
        </a:solidFill>
      </dgm:spPr>
      <dgm:t>
        <a:bodyPr/>
        <a:lstStyle/>
        <a:p>
          <a:r>
            <a:rPr lang="pl-PL" sz="1400" b="1" dirty="0" smtClean="0">
              <a:latin typeface="Lato" panose="020F0502020204030203" pitchFamily="34" charset="0"/>
              <a:ea typeface="Lato" panose="020F0502020204030203" pitchFamily="34" charset="0"/>
              <a:cs typeface="Lato" panose="020F0502020204030203" pitchFamily="34" charset="0"/>
            </a:rPr>
            <a:t>FGI z przedstawicielami IZ i IP2 RPO WSL</a:t>
          </a:r>
          <a:r>
            <a:rPr lang="pl-PL" sz="1400" dirty="0" smtClean="0">
              <a:latin typeface="Lato" panose="020F0502020204030203" pitchFamily="34" charset="0"/>
              <a:ea typeface="Lato" panose="020F0502020204030203" pitchFamily="34" charset="0"/>
              <a:cs typeface="Lato" panose="020F0502020204030203" pitchFamily="34" charset="0"/>
            </a:rPr>
            <a:t>  (1)</a:t>
          </a:r>
          <a:endParaRPr lang="pl-PL" sz="1400" dirty="0">
            <a:latin typeface="Lato" panose="020F0502020204030203" pitchFamily="34" charset="0"/>
            <a:ea typeface="Lato" panose="020F0502020204030203" pitchFamily="34" charset="0"/>
            <a:cs typeface="Lato" panose="020F0502020204030203" pitchFamily="34" charset="0"/>
          </a:endParaRPr>
        </a:p>
      </dgm:t>
    </dgm:pt>
    <dgm:pt modelId="{11238CC1-8D6C-449E-9D7F-BC5D958522D3}" type="parTrans" cxnId="{AC95059C-376E-4086-8E79-DC071C4FC226}">
      <dgm:prSet/>
      <dgm:spPr/>
      <dgm:t>
        <a:bodyPr/>
        <a:lstStyle/>
        <a:p>
          <a:endParaRPr lang="pl-PL"/>
        </a:p>
      </dgm:t>
    </dgm:pt>
    <dgm:pt modelId="{E7219AA2-3BBF-4126-8A75-25D0F5AC02F4}" type="sibTrans" cxnId="{AC95059C-376E-4086-8E79-DC071C4FC226}">
      <dgm:prSet/>
      <dgm:spPr/>
      <dgm:t>
        <a:bodyPr/>
        <a:lstStyle/>
        <a:p>
          <a:endParaRPr lang="pl-PL"/>
        </a:p>
      </dgm:t>
    </dgm:pt>
    <dgm:pt modelId="{A4174566-BCE4-4767-A567-6024A9EBD454}" type="pres">
      <dgm:prSet presAssocID="{AB03BAD2-9845-4D50-BE78-E72918443E00}" presName="diagram" presStyleCnt="0">
        <dgm:presLayoutVars>
          <dgm:dir/>
          <dgm:resizeHandles val="exact"/>
        </dgm:presLayoutVars>
      </dgm:prSet>
      <dgm:spPr/>
      <dgm:t>
        <a:bodyPr/>
        <a:lstStyle/>
        <a:p>
          <a:endParaRPr lang="pl-PL"/>
        </a:p>
      </dgm:t>
    </dgm:pt>
    <dgm:pt modelId="{237E4580-87B4-49C9-AC79-5D94E11721E9}" type="pres">
      <dgm:prSet presAssocID="{746BF0BC-0102-43BE-A9EB-AC5D8340197E}" presName="node" presStyleLbl="node1" presStyleIdx="0" presStyleCnt="10">
        <dgm:presLayoutVars>
          <dgm:bulletEnabled val="1"/>
        </dgm:presLayoutVars>
      </dgm:prSet>
      <dgm:spPr/>
      <dgm:t>
        <a:bodyPr/>
        <a:lstStyle/>
        <a:p>
          <a:endParaRPr lang="pl-PL"/>
        </a:p>
      </dgm:t>
    </dgm:pt>
    <dgm:pt modelId="{CB956F18-24BC-4729-B5B3-72CE2A70F9D4}" type="pres">
      <dgm:prSet presAssocID="{F14D9053-E7DF-4232-87D3-4FD2E6F727CB}" presName="sibTrans" presStyleCnt="0"/>
      <dgm:spPr/>
    </dgm:pt>
    <dgm:pt modelId="{C9EE2759-E73D-46F9-98FB-F5EC88EE099E}" type="pres">
      <dgm:prSet presAssocID="{649806FB-DE6E-4936-83F2-1925B48A0F92}" presName="node" presStyleLbl="node1" presStyleIdx="1" presStyleCnt="10">
        <dgm:presLayoutVars>
          <dgm:bulletEnabled val="1"/>
        </dgm:presLayoutVars>
      </dgm:prSet>
      <dgm:spPr/>
      <dgm:t>
        <a:bodyPr/>
        <a:lstStyle/>
        <a:p>
          <a:endParaRPr lang="pl-PL"/>
        </a:p>
      </dgm:t>
    </dgm:pt>
    <dgm:pt modelId="{C62E35A7-B400-4FFB-B7CF-B55E42C3C484}" type="pres">
      <dgm:prSet presAssocID="{015404C7-F172-4B1E-8804-06221B193592}" presName="sibTrans" presStyleCnt="0"/>
      <dgm:spPr/>
    </dgm:pt>
    <dgm:pt modelId="{0BA5F931-15AA-4BB4-937E-7693C3E8F04B}" type="pres">
      <dgm:prSet presAssocID="{AB230056-17AF-47BA-8998-D87A246C82B6}" presName="node" presStyleLbl="node1" presStyleIdx="2" presStyleCnt="10">
        <dgm:presLayoutVars>
          <dgm:bulletEnabled val="1"/>
        </dgm:presLayoutVars>
      </dgm:prSet>
      <dgm:spPr/>
      <dgm:t>
        <a:bodyPr/>
        <a:lstStyle/>
        <a:p>
          <a:endParaRPr lang="pl-PL"/>
        </a:p>
      </dgm:t>
    </dgm:pt>
    <dgm:pt modelId="{722EDB1E-5A2D-400C-93DA-D0387701C7A9}" type="pres">
      <dgm:prSet presAssocID="{E5E587C4-E9F1-48AB-AF00-917DFDCB69A5}" presName="sibTrans" presStyleCnt="0"/>
      <dgm:spPr/>
    </dgm:pt>
    <dgm:pt modelId="{C9F40A0E-A9D3-475B-B3AA-A5372002907B}" type="pres">
      <dgm:prSet presAssocID="{A72FED41-21C0-4461-BA2E-A7E513B28488}" presName="node" presStyleLbl="node1" presStyleIdx="3" presStyleCnt="10">
        <dgm:presLayoutVars>
          <dgm:bulletEnabled val="1"/>
        </dgm:presLayoutVars>
      </dgm:prSet>
      <dgm:spPr/>
      <dgm:t>
        <a:bodyPr/>
        <a:lstStyle/>
        <a:p>
          <a:endParaRPr lang="pl-PL"/>
        </a:p>
      </dgm:t>
    </dgm:pt>
    <dgm:pt modelId="{D5A58A8E-FC1C-4FA4-AB4C-676C2899BC83}" type="pres">
      <dgm:prSet presAssocID="{43E64F26-68C1-40F9-AAD3-5196FB41D1BF}" presName="sibTrans" presStyleCnt="0"/>
      <dgm:spPr/>
    </dgm:pt>
    <dgm:pt modelId="{9385CDE4-31B9-4D0E-90B3-80E16C30FFA4}" type="pres">
      <dgm:prSet presAssocID="{59836631-5017-46DC-89F4-CAB530151597}" presName="node" presStyleLbl="node1" presStyleIdx="4" presStyleCnt="10">
        <dgm:presLayoutVars>
          <dgm:bulletEnabled val="1"/>
        </dgm:presLayoutVars>
      </dgm:prSet>
      <dgm:spPr/>
      <dgm:t>
        <a:bodyPr/>
        <a:lstStyle/>
        <a:p>
          <a:endParaRPr lang="pl-PL"/>
        </a:p>
      </dgm:t>
    </dgm:pt>
    <dgm:pt modelId="{14C60C22-C37D-4C33-A3F1-9248946E9629}" type="pres">
      <dgm:prSet presAssocID="{57B7ADCF-3C6F-45FD-B02C-A2CD7C173222}" presName="sibTrans" presStyleCnt="0"/>
      <dgm:spPr/>
    </dgm:pt>
    <dgm:pt modelId="{2D0020DA-F37B-4983-BD71-7E7760B65A2F}" type="pres">
      <dgm:prSet presAssocID="{6CEA270E-BD2D-48A6-81C1-23C1024042B2}" presName="node" presStyleLbl="node1" presStyleIdx="5" presStyleCnt="10">
        <dgm:presLayoutVars>
          <dgm:bulletEnabled val="1"/>
        </dgm:presLayoutVars>
      </dgm:prSet>
      <dgm:spPr/>
      <dgm:t>
        <a:bodyPr/>
        <a:lstStyle/>
        <a:p>
          <a:endParaRPr lang="pl-PL"/>
        </a:p>
      </dgm:t>
    </dgm:pt>
    <dgm:pt modelId="{D9B3FC0A-18F7-4FF4-A8FD-6762821C15DB}" type="pres">
      <dgm:prSet presAssocID="{67FE1F30-C776-4D9D-87F7-2C15DDD8810A}" presName="sibTrans" presStyleCnt="0"/>
      <dgm:spPr/>
    </dgm:pt>
    <dgm:pt modelId="{8591AA3B-D34D-4DD5-8F9D-5738332AF576}" type="pres">
      <dgm:prSet presAssocID="{C08F9E29-F38B-4549-824F-663CD657ACA5}" presName="node" presStyleLbl="node1" presStyleIdx="6" presStyleCnt="10">
        <dgm:presLayoutVars>
          <dgm:bulletEnabled val="1"/>
        </dgm:presLayoutVars>
      </dgm:prSet>
      <dgm:spPr/>
      <dgm:t>
        <a:bodyPr/>
        <a:lstStyle/>
        <a:p>
          <a:endParaRPr lang="pl-PL"/>
        </a:p>
      </dgm:t>
    </dgm:pt>
    <dgm:pt modelId="{73CC349C-5566-4A04-BE1B-CBF1F89AE9FD}" type="pres">
      <dgm:prSet presAssocID="{2A7F6F88-AD32-43BD-86AF-466CC87C0205}" presName="sibTrans" presStyleCnt="0"/>
      <dgm:spPr/>
    </dgm:pt>
    <dgm:pt modelId="{5E0CF565-5AC2-46FA-B296-D4D4672C651E}" type="pres">
      <dgm:prSet presAssocID="{1BE65A2B-B8C7-48A8-9C19-30D78FF547CA}" presName="node" presStyleLbl="node1" presStyleIdx="7" presStyleCnt="10">
        <dgm:presLayoutVars>
          <dgm:bulletEnabled val="1"/>
        </dgm:presLayoutVars>
      </dgm:prSet>
      <dgm:spPr/>
      <dgm:t>
        <a:bodyPr/>
        <a:lstStyle/>
        <a:p>
          <a:endParaRPr lang="pl-PL"/>
        </a:p>
      </dgm:t>
    </dgm:pt>
    <dgm:pt modelId="{E9C0EEEB-9047-4CA1-90C9-B3DA8268C2C3}" type="pres">
      <dgm:prSet presAssocID="{07D84DF2-A345-4E5F-897B-F3246EDA7C54}" presName="sibTrans" presStyleCnt="0"/>
      <dgm:spPr/>
    </dgm:pt>
    <dgm:pt modelId="{A4C4FA40-E26E-42F4-AAA8-9FEE18F35F2B}" type="pres">
      <dgm:prSet presAssocID="{20C1D6EB-90FB-4AD9-B3AA-E6329C31247B}" presName="node" presStyleLbl="node1" presStyleIdx="8" presStyleCnt="10">
        <dgm:presLayoutVars>
          <dgm:bulletEnabled val="1"/>
        </dgm:presLayoutVars>
      </dgm:prSet>
      <dgm:spPr/>
      <dgm:t>
        <a:bodyPr/>
        <a:lstStyle/>
        <a:p>
          <a:endParaRPr lang="pl-PL"/>
        </a:p>
      </dgm:t>
    </dgm:pt>
    <dgm:pt modelId="{10F364A2-8536-4245-8D3E-1939988F04ED}" type="pres">
      <dgm:prSet presAssocID="{E7101D5B-FEE0-4098-B7F8-87447298E651}" presName="sibTrans" presStyleCnt="0"/>
      <dgm:spPr/>
    </dgm:pt>
    <dgm:pt modelId="{7A6CC165-931A-4BB5-A986-3540F7C88E69}" type="pres">
      <dgm:prSet presAssocID="{9976ECFD-33A2-41EF-B0EA-E29444A20E4D}" presName="node" presStyleLbl="node1" presStyleIdx="9" presStyleCnt="10">
        <dgm:presLayoutVars>
          <dgm:bulletEnabled val="1"/>
        </dgm:presLayoutVars>
      </dgm:prSet>
      <dgm:spPr/>
      <dgm:t>
        <a:bodyPr/>
        <a:lstStyle/>
        <a:p>
          <a:endParaRPr lang="pl-PL"/>
        </a:p>
      </dgm:t>
    </dgm:pt>
  </dgm:ptLst>
  <dgm:cxnLst>
    <dgm:cxn modelId="{7AD713C5-3120-49BB-BD1B-9DD5773E0A8A}" srcId="{AB03BAD2-9845-4D50-BE78-E72918443E00}" destId="{59836631-5017-46DC-89F4-CAB530151597}" srcOrd="4" destOrd="0" parTransId="{9771B6E8-00C2-406B-80BD-A30AB8CF6A26}" sibTransId="{57B7ADCF-3C6F-45FD-B02C-A2CD7C173222}"/>
    <dgm:cxn modelId="{35DEF296-E432-4557-9D95-5E6AECC6AC4B}" type="presOf" srcId="{649806FB-DE6E-4936-83F2-1925B48A0F92}" destId="{C9EE2759-E73D-46F9-98FB-F5EC88EE099E}" srcOrd="0" destOrd="0" presId="urn:microsoft.com/office/officeart/2005/8/layout/default"/>
    <dgm:cxn modelId="{98BD620F-6AAA-4097-9451-342A0FF5604A}" type="presOf" srcId="{AB230056-17AF-47BA-8998-D87A246C82B6}" destId="{0BA5F931-15AA-4BB4-937E-7693C3E8F04B}" srcOrd="0" destOrd="0" presId="urn:microsoft.com/office/officeart/2005/8/layout/default"/>
    <dgm:cxn modelId="{916ECA61-EE9C-4C4D-9DCC-E7C170C867FC}" srcId="{AB03BAD2-9845-4D50-BE78-E72918443E00}" destId="{AB230056-17AF-47BA-8998-D87A246C82B6}" srcOrd="2" destOrd="0" parTransId="{CEF73A82-A96A-4563-B086-187EEBADACB2}" sibTransId="{E5E587C4-E9F1-48AB-AF00-917DFDCB69A5}"/>
    <dgm:cxn modelId="{5ED09CC6-E169-4689-B2F5-615902455AF9}" type="presOf" srcId="{9976ECFD-33A2-41EF-B0EA-E29444A20E4D}" destId="{7A6CC165-931A-4BB5-A986-3540F7C88E69}" srcOrd="0" destOrd="0" presId="urn:microsoft.com/office/officeart/2005/8/layout/default"/>
    <dgm:cxn modelId="{34B9218A-C5B0-44B8-B819-F61ECEADFD3F}" srcId="{AB03BAD2-9845-4D50-BE78-E72918443E00}" destId="{746BF0BC-0102-43BE-A9EB-AC5D8340197E}" srcOrd="0" destOrd="0" parTransId="{57ECB6F9-ED1A-4985-B80F-DFF3246DBC5A}" sibTransId="{F14D9053-E7DF-4232-87D3-4FD2E6F727CB}"/>
    <dgm:cxn modelId="{591893E8-5E83-4CBD-9F4D-47946BABB666}" type="presOf" srcId="{20C1D6EB-90FB-4AD9-B3AA-E6329C31247B}" destId="{A4C4FA40-E26E-42F4-AAA8-9FEE18F35F2B}" srcOrd="0" destOrd="0" presId="urn:microsoft.com/office/officeart/2005/8/layout/default"/>
    <dgm:cxn modelId="{AC95059C-376E-4086-8E79-DC071C4FC226}" srcId="{AB03BAD2-9845-4D50-BE78-E72918443E00}" destId="{9976ECFD-33A2-41EF-B0EA-E29444A20E4D}" srcOrd="9" destOrd="0" parTransId="{11238CC1-8D6C-449E-9D7F-BC5D958522D3}" sibTransId="{E7219AA2-3BBF-4126-8A75-25D0F5AC02F4}"/>
    <dgm:cxn modelId="{0D0852CD-EBD4-4D5A-9008-6A52E1BF89CB}" srcId="{AB03BAD2-9845-4D50-BE78-E72918443E00}" destId="{A72FED41-21C0-4461-BA2E-A7E513B28488}" srcOrd="3" destOrd="0" parTransId="{B0C5837A-2CA3-4929-A580-AC87D7016F05}" sibTransId="{43E64F26-68C1-40F9-AAD3-5196FB41D1BF}"/>
    <dgm:cxn modelId="{E2BB8D98-7CD8-421D-B0A7-E2AB9B3D3BE3}" type="presOf" srcId="{AB03BAD2-9845-4D50-BE78-E72918443E00}" destId="{A4174566-BCE4-4767-A567-6024A9EBD454}" srcOrd="0" destOrd="0" presId="urn:microsoft.com/office/officeart/2005/8/layout/default"/>
    <dgm:cxn modelId="{C1788D1B-78A5-455B-B294-0F3D01076E91}" type="presOf" srcId="{59836631-5017-46DC-89F4-CAB530151597}" destId="{9385CDE4-31B9-4D0E-90B3-80E16C30FFA4}" srcOrd="0" destOrd="0" presId="urn:microsoft.com/office/officeart/2005/8/layout/default"/>
    <dgm:cxn modelId="{BFED8401-7177-4BB8-82BE-05ECAEBC9492}" srcId="{AB03BAD2-9845-4D50-BE78-E72918443E00}" destId="{C08F9E29-F38B-4549-824F-663CD657ACA5}" srcOrd="6" destOrd="0" parTransId="{5F22636E-03B9-40FE-A9BD-51ADAB6966E5}" sibTransId="{2A7F6F88-AD32-43BD-86AF-466CC87C0205}"/>
    <dgm:cxn modelId="{A95EC02D-8F28-4395-8B02-80CD96FE0F3D}" srcId="{AB03BAD2-9845-4D50-BE78-E72918443E00}" destId="{6CEA270E-BD2D-48A6-81C1-23C1024042B2}" srcOrd="5" destOrd="0" parTransId="{3817168C-0BF2-42C5-8BCA-2A3AA312A451}" sibTransId="{67FE1F30-C776-4D9D-87F7-2C15DDD8810A}"/>
    <dgm:cxn modelId="{AC7647F7-A457-43A1-B31C-F47E3E624840}" type="presOf" srcId="{6CEA270E-BD2D-48A6-81C1-23C1024042B2}" destId="{2D0020DA-F37B-4983-BD71-7E7760B65A2F}" srcOrd="0" destOrd="0" presId="urn:microsoft.com/office/officeart/2005/8/layout/default"/>
    <dgm:cxn modelId="{5F2DCCC3-6C07-47D2-AB46-5CF2A17662FA}" srcId="{AB03BAD2-9845-4D50-BE78-E72918443E00}" destId="{1BE65A2B-B8C7-48A8-9C19-30D78FF547CA}" srcOrd="7" destOrd="0" parTransId="{78C3AD80-4D11-4F3B-8512-8BBA012273FD}" sibTransId="{07D84DF2-A345-4E5F-897B-F3246EDA7C54}"/>
    <dgm:cxn modelId="{EC7E090B-E0E6-4743-89D1-73657BBFC352}" type="presOf" srcId="{A72FED41-21C0-4461-BA2E-A7E513B28488}" destId="{C9F40A0E-A9D3-475B-B3AA-A5372002907B}" srcOrd="0" destOrd="0" presId="urn:microsoft.com/office/officeart/2005/8/layout/default"/>
    <dgm:cxn modelId="{DB2C387F-C4D7-4C99-9D55-C1953534DC05}" type="presOf" srcId="{1BE65A2B-B8C7-48A8-9C19-30D78FF547CA}" destId="{5E0CF565-5AC2-46FA-B296-D4D4672C651E}" srcOrd="0" destOrd="0" presId="urn:microsoft.com/office/officeart/2005/8/layout/default"/>
    <dgm:cxn modelId="{1CA65034-B22A-466A-A430-09DBCF866F05}" type="presOf" srcId="{C08F9E29-F38B-4549-824F-663CD657ACA5}" destId="{8591AA3B-D34D-4DD5-8F9D-5738332AF576}" srcOrd="0" destOrd="0" presId="urn:microsoft.com/office/officeart/2005/8/layout/default"/>
    <dgm:cxn modelId="{541444F3-180A-4265-937F-E08C750C7916}" srcId="{AB03BAD2-9845-4D50-BE78-E72918443E00}" destId="{20C1D6EB-90FB-4AD9-B3AA-E6329C31247B}" srcOrd="8" destOrd="0" parTransId="{FAA73924-963B-45F5-80B0-F97506BEF019}" sibTransId="{E7101D5B-FEE0-4098-B7F8-87447298E651}"/>
    <dgm:cxn modelId="{03ECAAE3-FE88-4C58-A13E-2CE86BDCDEAF}" srcId="{AB03BAD2-9845-4D50-BE78-E72918443E00}" destId="{649806FB-DE6E-4936-83F2-1925B48A0F92}" srcOrd="1" destOrd="0" parTransId="{4C81191A-D5E5-4B11-9499-A26358A3B495}" sibTransId="{015404C7-F172-4B1E-8804-06221B193592}"/>
    <dgm:cxn modelId="{B0A66523-3246-4019-8D36-3504DCBA5710}" type="presOf" srcId="{746BF0BC-0102-43BE-A9EB-AC5D8340197E}" destId="{237E4580-87B4-49C9-AC79-5D94E11721E9}" srcOrd="0" destOrd="0" presId="urn:microsoft.com/office/officeart/2005/8/layout/default"/>
    <dgm:cxn modelId="{8E1BD44E-1AD9-4333-A64F-75FA6BD369CA}" type="presParOf" srcId="{A4174566-BCE4-4767-A567-6024A9EBD454}" destId="{237E4580-87B4-49C9-AC79-5D94E11721E9}" srcOrd="0" destOrd="0" presId="urn:microsoft.com/office/officeart/2005/8/layout/default"/>
    <dgm:cxn modelId="{963318BE-AD36-4C5B-BBD0-47DAAADF7686}" type="presParOf" srcId="{A4174566-BCE4-4767-A567-6024A9EBD454}" destId="{CB956F18-24BC-4729-B5B3-72CE2A70F9D4}" srcOrd="1" destOrd="0" presId="urn:microsoft.com/office/officeart/2005/8/layout/default"/>
    <dgm:cxn modelId="{46C53428-BE2A-416C-8ECA-763853FB702A}" type="presParOf" srcId="{A4174566-BCE4-4767-A567-6024A9EBD454}" destId="{C9EE2759-E73D-46F9-98FB-F5EC88EE099E}" srcOrd="2" destOrd="0" presId="urn:microsoft.com/office/officeart/2005/8/layout/default"/>
    <dgm:cxn modelId="{9DAE38DB-11A0-4424-9060-C2DFD90260E0}" type="presParOf" srcId="{A4174566-BCE4-4767-A567-6024A9EBD454}" destId="{C62E35A7-B400-4FFB-B7CF-B55E42C3C484}" srcOrd="3" destOrd="0" presId="urn:microsoft.com/office/officeart/2005/8/layout/default"/>
    <dgm:cxn modelId="{8B618200-F480-4B7D-B3AC-5A2700575691}" type="presParOf" srcId="{A4174566-BCE4-4767-A567-6024A9EBD454}" destId="{0BA5F931-15AA-4BB4-937E-7693C3E8F04B}" srcOrd="4" destOrd="0" presId="urn:microsoft.com/office/officeart/2005/8/layout/default"/>
    <dgm:cxn modelId="{8ACE23D5-0960-46A8-BDEB-46AC765C0707}" type="presParOf" srcId="{A4174566-BCE4-4767-A567-6024A9EBD454}" destId="{722EDB1E-5A2D-400C-93DA-D0387701C7A9}" srcOrd="5" destOrd="0" presId="urn:microsoft.com/office/officeart/2005/8/layout/default"/>
    <dgm:cxn modelId="{CF787857-BC1F-4C5C-94E4-F7D03A74B9F6}" type="presParOf" srcId="{A4174566-BCE4-4767-A567-6024A9EBD454}" destId="{C9F40A0E-A9D3-475B-B3AA-A5372002907B}" srcOrd="6" destOrd="0" presId="urn:microsoft.com/office/officeart/2005/8/layout/default"/>
    <dgm:cxn modelId="{BEDD6270-81BE-4A1E-859B-886AFAF6625E}" type="presParOf" srcId="{A4174566-BCE4-4767-A567-6024A9EBD454}" destId="{D5A58A8E-FC1C-4FA4-AB4C-676C2899BC83}" srcOrd="7" destOrd="0" presId="urn:microsoft.com/office/officeart/2005/8/layout/default"/>
    <dgm:cxn modelId="{5D258D56-5D9C-4ACF-B0E3-53A109A37CED}" type="presParOf" srcId="{A4174566-BCE4-4767-A567-6024A9EBD454}" destId="{9385CDE4-31B9-4D0E-90B3-80E16C30FFA4}" srcOrd="8" destOrd="0" presId="urn:microsoft.com/office/officeart/2005/8/layout/default"/>
    <dgm:cxn modelId="{600034EF-FEA8-4CA4-9409-30D477CDDCC4}" type="presParOf" srcId="{A4174566-BCE4-4767-A567-6024A9EBD454}" destId="{14C60C22-C37D-4C33-A3F1-9248946E9629}" srcOrd="9" destOrd="0" presId="urn:microsoft.com/office/officeart/2005/8/layout/default"/>
    <dgm:cxn modelId="{6721AA2D-EDAD-455A-8F0A-7098FF4CE8D7}" type="presParOf" srcId="{A4174566-BCE4-4767-A567-6024A9EBD454}" destId="{2D0020DA-F37B-4983-BD71-7E7760B65A2F}" srcOrd="10" destOrd="0" presId="urn:microsoft.com/office/officeart/2005/8/layout/default"/>
    <dgm:cxn modelId="{5C9B2871-2660-48B3-AA6D-6A8858F998A6}" type="presParOf" srcId="{A4174566-BCE4-4767-A567-6024A9EBD454}" destId="{D9B3FC0A-18F7-4FF4-A8FD-6762821C15DB}" srcOrd="11" destOrd="0" presId="urn:microsoft.com/office/officeart/2005/8/layout/default"/>
    <dgm:cxn modelId="{2127E24A-680C-4FA7-A281-050826473AFB}" type="presParOf" srcId="{A4174566-BCE4-4767-A567-6024A9EBD454}" destId="{8591AA3B-D34D-4DD5-8F9D-5738332AF576}" srcOrd="12" destOrd="0" presId="urn:microsoft.com/office/officeart/2005/8/layout/default"/>
    <dgm:cxn modelId="{B19639EA-3D63-402F-BD19-9228444C47CF}" type="presParOf" srcId="{A4174566-BCE4-4767-A567-6024A9EBD454}" destId="{73CC349C-5566-4A04-BE1B-CBF1F89AE9FD}" srcOrd="13" destOrd="0" presId="urn:microsoft.com/office/officeart/2005/8/layout/default"/>
    <dgm:cxn modelId="{739ED5E3-08F6-44A9-A642-915E52E166D0}" type="presParOf" srcId="{A4174566-BCE4-4767-A567-6024A9EBD454}" destId="{5E0CF565-5AC2-46FA-B296-D4D4672C651E}" srcOrd="14" destOrd="0" presId="urn:microsoft.com/office/officeart/2005/8/layout/default"/>
    <dgm:cxn modelId="{7F82EA70-F4B6-451C-85CB-5B8DCDB49B03}" type="presParOf" srcId="{A4174566-BCE4-4767-A567-6024A9EBD454}" destId="{E9C0EEEB-9047-4CA1-90C9-B3DA8268C2C3}" srcOrd="15" destOrd="0" presId="urn:microsoft.com/office/officeart/2005/8/layout/default"/>
    <dgm:cxn modelId="{B185D71C-37F7-43AB-B638-15CBFD16E049}" type="presParOf" srcId="{A4174566-BCE4-4767-A567-6024A9EBD454}" destId="{A4C4FA40-E26E-42F4-AAA8-9FEE18F35F2B}" srcOrd="16" destOrd="0" presId="urn:microsoft.com/office/officeart/2005/8/layout/default"/>
    <dgm:cxn modelId="{D37BB59C-6A4B-4774-9346-7878BED9C7FE}" type="presParOf" srcId="{A4174566-BCE4-4767-A567-6024A9EBD454}" destId="{10F364A2-8536-4245-8D3E-1939988F04ED}" srcOrd="17" destOrd="0" presId="urn:microsoft.com/office/officeart/2005/8/layout/default"/>
    <dgm:cxn modelId="{05A9ACA1-F81C-489A-A21B-475B24F7DBA3}" type="presParOf" srcId="{A4174566-BCE4-4767-A567-6024A9EBD454}" destId="{7A6CC165-931A-4BB5-A986-3540F7C88E69}"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D7E412-82AF-4D66-B78F-716006DCE156}" type="doc">
      <dgm:prSet loTypeId="urn:microsoft.com/office/officeart/2005/8/layout/process1" loCatId="process" qsTypeId="urn:microsoft.com/office/officeart/2005/8/quickstyle/simple1" qsCatId="simple" csTypeId="urn:microsoft.com/office/officeart/2005/8/colors/colorful1" csCatId="colorful" phldr="1"/>
      <dgm:spPr/>
    </dgm:pt>
    <dgm:pt modelId="{E620677A-311D-451A-913F-1523A471CB6C}">
      <dgm:prSet phldrT="[Tekst]" custT="1"/>
      <dgm:spPr>
        <a:solidFill>
          <a:schemeClr val="tx2">
            <a:lumMod val="75000"/>
          </a:schemeClr>
        </a:solidFill>
      </dgm:spPr>
      <dgm:t>
        <a:bodyPr/>
        <a:lstStyle/>
        <a:p>
          <a:pPr algn="ctr"/>
          <a:r>
            <a:rPr lang="pl-PL" sz="1600" dirty="0" smtClean="0">
              <a:latin typeface="Lato" panose="020F0502020204030203" pitchFamily="34" charset="0"/>
              <a:ea typeface="Lato" panose="020F0502020204030203" pitchFamily="34" charset="0"/>
              <a:cs typeface="Lato" panose="020F0502020204030203" pitchFamily="34" charset="0"/>
            </a:rPr>
            <a:t>OCENA EFEKTÓW REALIZACJI RPO WSL 2007-2013 ORAZ WPŁYWU INTERWENCJI W RAMACH POSZCZEGÓLNYCH PRIORYTETÓW PROGRAMU NA ROZWÓJ WOJEWÓDZTWA ŚLĄSKIEGO</a:t>
          </a:r>
          <a:endParaRPr lang="pl-PL" sz="1600" dirty="0">
            <a:latin typeface="Lato" panose="020F0502020204030203" pitchFamily="34" charset="0"/>
            <a:ea typeface="Lato" panose="020F0502020204030203" pitchFamily="34" charset="0"/>
            <a:cs typeface="Lato" panose="020F0502020204030203" pitchFamily="34" charset="0"/>
          </a:endParaRPr>
        </a:p>
      </dgm:t>
    </dgm:pt>
    <dgm:pt modelId="{33F9E716-55C9-4EFD-931B-D0618B40703A}" type="parTrans" cxnId="{F83B8481-80B1-4B2D-BED3-48D4A3179632}">
      <dgm:prSet/>
      <dgm:spPr/>
      <dgm:t>
        <a:bodyPr/>
        <a:lstStyle/>
        <a:p>
          <a:pPr algn="ctr"/>
          <a:endParaRPr lang="pl-PL"/>
        </a:p>
      </dgm:t>
    </dgm:pt>
    <dgm:pt modelId="{3FE8BDA3-DF94-4F49-B3A6-A3A8835DDE22}" type="sibTrans" cxnId="{F83B8481-80B1-4B2D-BED3-48D4A3179632}">
      <dgm:prSet/>
      <dgm:spPr>
        <a:solidFill>
          <a:schemeClr val="tx2">
            <a:lumMod val="60000"/>
            <a:lumOff val="40000"/>
          </a:schemeClr>
        </a:solidFill>
      </dgm:spPr>
      <dgm:t>
        <a:bodyPr/>
        <a:lstStyle/>
        <a:p>
          <a:pPr algn="ctr"/>
          <a:endParaRPr lang="pl-PL"/>
        </a:p>
      </dgm:t>
    </dgm:pt>
    <dgm:pt modelId="{A1BC56DE-8B73-4041-973E-DC8A6F7BCD84}">
      <dgm:prSet phldrT="[Tekst]" custT="1"/>
      <dgm:spPr>
        <a:solidFill>
          <a:schemeClr val="accent3">
            <a:lumMod val="50000"/>
          </a:schemeClr>
        </a:solidFill>
      </dgm:spPr>
      <dgm:t>
        <a:bodyPr/>
        <a:lstStyle/>
        <a:p>
          <a:pPr algn="ctr"/>
          <a:r>
            <a:rPr lang="pl-PL" sz="1600" dirty="0" smtClean="0">
              <a:latin typeface="Lato" panose="020F0502020204030203" pitchFamily="34" charset="0"/>
              <a:ea typeface="Lato" panose="020F0502020204030203" pitchFamily="34" charset="0"/>
              <a:cs typeface="Lato" panose="020F0502020204030203" pitchFamily="34" charset="0"/>
            </a:rPr>
            <a:t>OCENA EFEKTÓW WSPARCIA NA POZIOMIE CELU GŁÓWNEGO ORAZ CZYNNIKÓW ZEWNĘTRZNYCH I WEWNĘTRZNYCH NA REALIZACJĘ PROGRAMU</a:t>
          </a:r>
        </a:p>
        <a:p>
          <a:pPr algn="ctr"/>
          <a:endParaRPr lang="pl-PL" sz="1400" dirty="0">
            <a:latin typeface="Lato" panose="020F0502020204030203" pitchFamily="34" charset="0"/>
            <a:ea typeface="Lato" panose="020F0502020204030203" pitchFamily="34" charset="0"/>
            <a:cs typeface="Lato" panose="020F0502020204030203" pitchFamily="34" charset="0"/>
          </a:endParaRPr>
        </a:p>
      </dgm:t>
    </dgm:pt>
    <dgm:pt modelId="{B2BE20B0-43C5-473B-BD65-7C776FE1151B}" type="parTrans" cxnId="{11A4E0CB-620B-45D2-AC64-DFAEDFEB466B}">
      <dgm:prSet/>
      <dgm:spPr/>
      <dgm:t>
        <a:bodyPr/>
        <a:lstStyle/>
        <a:p>
          <a:pPr algn="ctr"/>
          <a:endParaRPr lang="pl-PL"/>
        </a:p>
      </dgm:t>
    </dgm:pt>
    <dgm:pt modelId="{4D070041-384C-413F-818D-0CCB30C66896}" type="sibTrans" cxnId="{11A4E0CB-620B-45D2-AC64-DFAEDFEB466B}">
      <dgm:prSet/>
      <dgm:spPr/>
      <dgm:t>
        <a:bodyPr/>
        <a:lstStyle/>
        <a:p>
          <a:pPr algn="ctr"/>
          <a:endParaRPr lang="pl-PL"/>
        </a:p>
      </dgm:t>
    </dgm:pt>
    <dgm:pt modelId="{2D64D9D6-236C-4B23-91F7-6F58D9DB83A4}" type="pres">
      <dgm:prSet presAssocID="{77D7E412-82AF-4D66-B78F-716006DCE156}" presName="Name0" presStyleCnt="0">
        <dgm:presLayoutVars>
          <dgm:dir/>
          <dgm:resizeHandles val="exact"/>
        </dgm:presLayoutVars>
      </dgm:prSet>
      <dgm:spPr/>
    </dgm:pt>
    <dgm:pt modelId="{C2CC02B6-2698-4657-9F69-672DE5630061}" type="pres">
      <dgm:prSet presAssocID="{E620677A-311D-451A-913F-1523A471CB6C}" presName="node" presStyleLbl="node1" presStyleIdx="0" presStyleCnt="2" custScaleX="113591" custScaleY="158089">
        <dgm:presLayoutVars>
          <dgm:bulletEnabled val="1"/>
        </dgm:presLayoutVars>
      </dgm:prSet>
      <dgm:spPr/>
      <dgm:t>
        <a:bodyPr/>
        <a:lstStyle/>
        <a:p>
          <a:endParaRPr lang="pl-PL"/>
        </a:p>
      </dgm:t>
    </dgm:pt>
    <dgm:pt modelId="{9BCE9EC5-FE96-4EFE-96C6-5287D6553083}" type="pres">
      <dgm:prSet presAssocID="{3FE8BDA3-DF94-4F49-B3A6-A3A8835DDE22}" presName="sibTrans" presStyleLbl="sibTrans2D1" presStyleIdx="0" presStyleCnt="1"/>
      <dgm:spPr/>
      <dgm:t>
        <a:bodyPr/>
        <a:lstStyle/>
        <a:p>
          <a:endParaRPr lang="pl-PL"/>
        </a:p>
      </dgm:t>
    </dgm:pt>
    <dgm:pt modelId="{04D9E39C-AB56-4D26-962A-C3F6814CEC3C}" type="pres">
      <dgm:prSet presAssocID="{3FE8BDA3-DF94-4F49-B3A6-A3A8835DDE22}" presName="connectorText" presStyleLbl="sibTrans2D1" presStyleIdx="0" presStyleCnt="1"/>
      <dgm:spPr/>
      <dgm:t>
        <a:bodyPr/>
        <a:lstStyle/>
        <a:p>
          <a:endParaRPr lang="pl-PL"/>
        </a:p>
      </dgm:t>
    </dgm:pt>
    <dgm:pt modelId="{9EDF6EBB-7A07-48A5-BB9F-2303A9DDDAC1}" type="pres">
      <dgm:prSet presAssocID="{A1BC56DE-8B73-4041-973E-DC8A6F7BCD84}" presName="node" presStyleLbl="node1" presStyleIdx="1" presStyleCnt="2" custScaleX="111223" custScaleY="158246">
        <dgm:presLayoutVars>
          <dgm:bulletEnabled val="1"/>
        </dgm:presLayoutVars>
      </dgm:prSet>
      <dgm:spPr/>
      <dgm:t>
        <a:bodyPr/>
        <a:lstStyle/>
        <a:p>
          <a:endParaRPr lang="pl-PL"/>
        </a:p>
      </dgm:t>
    </dgm:pt>
  </dgm:ptLst>
  <dgm:cxnLst>
    <dgm:cxn modelId="{B408CAFF-CB89-420F-81E3-42285AA692A9}" type="presOf" srcId="{3FE8BDA3-DF94-4F49-B3A6-A3A8835DDE22}" destId="{9BCE9EC5-FE96-4EFE-96C6-5287D6553083}" srcOrd="0" destOrd="0" presId="urn:microsoft.com/office/officeart/2005/8/layout/process1"/>
    <dgm:cxn modelId="{11A4E0CB-620B-45D2-AC64-DFAEDFEB466B}" srcId="{77D7E412-82AF-4D66-B78F-716006DCE156}" destId="{A1BC56DE-8B73-4041-973E-DC8A6F7BCD84}" srcOrd="1" destOrd="0" parTransId="{B2BE20B0-43C5-473B-BD65-7C776FE1151B}" sibTransId="{4D070041-384C-413F-818D-0CCB30C66896}"/>
    <dgm:cxn modelId="{F83B8481-80B1-4B2D-BED3-48D4A3179632}" srcId="{77D7E412-82AF-4D66-B78F-716006DCE156}" destId="{E620677A-311D-451A-913F-1523A471CB6C}" srcOrd="0" destOrd="0" parTransId="{33F9E716-55C9-4EFD-931B-D0618B40703A}" sibTransId="{3FE8BDA3-DF94-4F49-B3A6-A3A8835DDE22}"/>
    <dgm:cxn modelId="{FCA64154-4A91-4363-99E9-6FA7B78CDC50}" type="presOf" srcId="{77D7E412-82AF-4D66-B78F-716006DCE156}" destId="{2D64D9D6-236C-4B23-91F7-6F58D9DB83A4}" srcOrd="0" destOrd="0" presId="urn:microsoft.com/office/officeart/2005/8/layout/process1"/>
    <dgm:cxn modelId="{70A997AA-7EEF-48B8-9AF8-4F0F295F1E64}" type="presOf" srcId="{A1BC56DE-8B73-4041-973E-DC8A6F7BCD84}" destId="{9EDF6EBB-7A07-48A5-BB9F-2303A9DDDAC1}" srcOrd="0" destOrd="0" presId="urn:microsoft.com/office/officeart/2005/8/layout/process1"/>
    <dgm:cxn modelId="{E078BAAC-2153-4767-AF2D-AEF03150CD36}" type="presOf" srcId="{3FE8BDA3-DF94-4F49-B3A6-A3A8835DDE22}" destId="{04D9E39C-AB56-4D26-962A-C3F6814CEC3C}" srcOrd="1" destOrd="0" presId="urn:microsoft.com/office/officeart/2005/8/layout/process1"/>
    <dgm:cxn modelId="{08FD4629-F2EF-4815-9B00-6552A3635E19}" type="presOf" srcId="{E620677A-311D-451A-913F-1523A471CB6C}" destId="{C2CC02B6-2698-4657-9F69-672DE5630061}" srcOrd="0" destOrd="0" presId="urn:microsoft.com/office/officeart/2005/8/layout/process1"/>
    <dgm:cxn modelId="{652781B5-DC3A-4FE7-8D65-307E70B4E0F5}" type="presParOf" srcId="{2D64D9D6-236C-4B23-91F7-6F58D9DB83A4}" destId="{C2CC02B6-2698-4657-9F69-672DE5630061}" srcOrd="0" destOrd="0" presId="urn:microsoft.com/office/officeart/2005/8/layout/process1"/>
    <dgm:cxn modelId="{2D3FFE25-6701-4C00-B48B-E44042ACF5AE}" type="presParOf" srcId="{2D64D9D6-236C-4B23-91F7-6F58D9DB83A4}" destId="{9BCE9EC5-FE96-4EFE-96C6-5287D6553083}" srcOrd="1" destOrd="0" presId="urn:microsoft.com/office/officeart/2005/8/layout/process1"/>
    <dgm:cxn modelId="{0214BB26-DB7D-4024-8222-CDCF70387CE1}" type="presParOf" srcId="{9BCE9EC5-FE96-4EFE-96C6-5287D6553083}" destId="{04D9E39C-AB56-4D26-962A-C3F6814CEC3C}" srcOrd="0" destOrd="0" presId="urn:microsoft.com/office/officeart/2005/8/layout/process1"/>
    <dgm:cxn modelId="{1E0FA8AC-8C47-4D31-B1C5-69E1762A0DA0}" type="presParOf" srcId="{2D64D9D6-236C-4B23-91F7-6F58D9DB83A4}" destId="{9EDF6EBB-7A07-48A5-BB9F-2303A9DDDAC1}"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E4580-87B4-49C9-AC79-5D94E11721E9}">
      <dsp:nvSpPr>
        <dsp:cNvPr id="0" name=""/>
        <dsp:cNvSpPr/>
      </dsp:nvSpPr>
      <dsp:spPr>
        <a:xfrm>
          <a:off x="2573" y="478459"/>
          <a:ext cx="2041820" cy="1225092"/>
        </a:xfrm>
        <a:prstGeom prst="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i="0" kern="1200" dirty="0">
              <a:latin typeface="Lato" panose="020F0502020204030203" pitchFamily="34" charset="0"/>
              <a:ea typeface="Lato" panose="020F0502020204030203" pitchFamily="34" charset="0"/>
              <a:cs typeface="Lato" panose="020F0502020204030203" pitchFamily="34" charset="0"/>
            </a:rPr>
            <a:t>Analiza danych zastanych (</a:t>
          </a:r>
          <a:r>
            <a:rPr lang="pl-PL" sz="1400" b="1" i="0" kern="1200" dirty="0" err="1">
              <a:latin typeface="Lato" panose="020F0502020204030203" pitchFamily="34" charset="0"/>
              <a:ea typeface="Lato" panose="020F0502020204030203" pitchFamily="34" charset="0"/>
              <a:cs typeface="Lato" panose="020F0502020204030203" pitchFamily="34" charset="0"/>
            </a:rPr>
            <a:t>desk</a:t>
          </a:r>
          <a:r>
            <a:rPr lang="pl-PL" sz="1400" b="1" i="0" kern="1200" dirty="0">
              <a:latin typeface="Lato" panose="020F0502020204030203" pitchFamily="34" charset="0"/>
              <a:ea typeface="Lato" panose="020F0502020204030203" pitchFamily="34" charset="0"/>
              <a:cs typeface="Lato" panose="020F0502020204030203" pitchFamily="34" charset="0"/>
            </a:rPr>
            <a:t> </a:t>
          </a:r>
          <a:r>
            <a:rPr lang="pl-PL" sz="1400" b="1" i="0" kern="1200" dirty="0" err="1">
              <a:latin typeface="Lato" panose="020F0502020204030203" pitchFamily="34" charset="0"/>
              <a:ea typeface="Lato" panose="020F0502020204030203" pitchFamily="34" charset="0"/>
              <a:cs typeface="Lato" panose="020F0502020204030203" pitchFamily="34" charset="0"/>
            </a:rPr>
            <a:t>research</a:t>
          </a:r>
          <a:r>
            <a:rPr lang="pl-PL" sz="1400" b="1" i="0" kern="1200" dirty="0">
              <a:latin typeface="Lato" panose="020F0502020204030203" pitchFamily="34" charset="0"/>
              <a:ea typeface="Lato" panose="020F0502020204030203" pitchFamily="34" charset="0"/>
              <a:cs typeface="Lato" panose="020F0502020204030203" pitchFamily="34" charset="0"/>
            </a:rPr>
            <a:t>)</a:t>
          </a:r>
        </a:p>
      </dsp:txBody>
      <dsp:txXfrm>
        <a:off x="2573" y="478459"/>
        <a:ext cx="2041820" cy="1225092"/>
      </dsp:txXfrm>
    </dsp:sp>
    <dsp:sp modelId="{C9EE2759-E73D-46F9-98FB-F5EC88EE099E}">
      <dsp:nvSpPr>
        <dsp:cNvPr id="0" name=""/>
        <dsp:cNvSpPr/>
      </dsp:nvSpPr>
      <dsp:spPr>
        <a:xfrm>
          <a:off x="2248576" y="478459"/>
          <a:ext cx="2041820" cy="1225092"/>
        </a:xfrm>
        <a:prstGeom prst="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Analiza danych statystycznych</a:t>
          </a:r>
          <a:r>
            <a:rPr lang="pl-PL" sz="1400" kern="1200" dirty="0" smtClean="0">
              <a:latin typeface="Lato" panose="020F0502020204030203" pitchFamily="34" charset="0"/>
              <a:ea typeface="Lato" panose="020F0502020204030203" pitchFamily="34" charset="0"/>
              <a:cs typeface="Lato" panose="020F0502020204030203" pitchFamily="34" charset="0"/>
            </a:rPr>
            <a:t> </a:t>
          </a:r>
          <a:endParaRPr lang="pl-PL" sz="1400" kern="1200" dirty="0">
            <a:latin typeface="Lato" panose="020F0502020204030203" pitchFamily="34" charset="0"/>
            <a:ea typeface="Lato" panose="020F0502020204030203" pitchFamily="34" charset="0"/>
            <a:cs typeface="Lato" panose="020F0502020204030203" pitchFamily="34" charset="0"/>
          </a:endParaRPr>
        </a:p>
      </dsp:txBody>
      <dsp:txXfrm>
        <a:off x="2248576" y="478459"/>
        <a:ext cx="2041820" cy="1225092"/>
      </dsp:txXfrm>
    </dsp:sp>
    <dsp:sp modelId="{0BA5F931-15AA-4BB4-937E-7693C3E8F04B}">
      <dsp:nvSpPr>
        <dsp:cNvPr id="0" name=""/>
        <dsp:cNvSpPr/>
      </dsp:nvSpPr>
      <dsp:spPr>
        <a:xfrm>
          <a:off x="4494579" y="478459"/>
          <a:ext cx="2041820" cy="1225092"/>
        </a:xfrm>
        <a:prstGeom prst="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Standaryzowana analiza danych z dokumentacji projektowej RPO WSL 2007-2013</a:t>
          </a:r>
          <a:r>
            <a:rPr lang="pl-PL" sz="1400" kern="1200" dirty="0" smtClean="0">
              <a:latin typeface="Lato" panose="020F0502020204030203" pitchFamily="34" charset="0"/>
              <a:ea typeface="Lato" panose="020F0502020204030203" pitchFamily="34" charset="0"/>
              <a:cs typeface="Lato" panose="020F0502020204030203" pitchFamily="34" charset="0"/>
            </a:rPr>
            <a:t> </a:t>
          </a:r>
          <a:endParaRPr lang="pl-PL" sz="1400" kern="1200" dirty="0">
            <a:latin typeface="Lato" panose="020F0502020204030203" pitchFamily="34" charset="0"/>
            <a:ea typeface="Lato" panose="020F0502020204030203" pitchFamily="34" charset="0"/>
            <a:cs typeface="Lato" panose="020F0502020204030203" pitchFamily="34" charset="0"/>
          </a:endParaRPr>
        </a:p>
      </dsp:txBody>
      <dsp:txXfrm>
        <a:off x="4494579" y="478459"/>
        <a:ext cx="2041820" cy="1225092"/>
      </dsp:txXfrm>
    </dsp:sp>
    <dsp:sp modelId="{C9F40A0E-A9D3-475B-B3AA-A5372002907B}">
      <dsp:nvSpPr>
        <dsp:cNvPr id="0" name=""/>
        <dsp:cNvSpPr/>
      </dsp:nvSpPr>
      <dsp:spPr>
        <a:xfrm>
          <a:off x="6740581" y="478459"/>
          <a:ext cx="2041820" cy="1225092"/>
        </a:xfrm>
        <a:prstGeom prst="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Pogłębiona analiza wniosków o dofinansowanie projektów wybranych do dofinansowania (900)</a:t>
          </a:r>
          <a:r>
            <a:rPr lang="pl-PL" sz="1400" kern="1200" dirty="0" smtClean="0">
              <a:latin typeface="Lato" panose="020F0502020204030203" pitchFamily="34" charset="0"/>
              <a:ea typeface="Lato" panose="020F0502020204030203" pitchFamily="34" charset="0"/>
              <a:cs typeface="Lato" panose="020F0502020204030203" pitchFamily="34" charset="0"/>
            </a:rPr>
            <a:t> </a:t>
          </a:r>
          <a:endParaRPr lang="pl-PL" sz="1400" i="1" kern="1200" dirty="0">
            <a:latin typeface="Lato" panose="020F0502020204030203" pitchFamily="34" charset="0"/>
            <a:ea typeface="Lato" panose="020F0502020204030203" pitchFamily="34" charset="0"/>
            <a:cs typeface="Lato" panose="020F0502020204030203" pitchFamily="34" charset="0"/>
          </a:endParaRPr>
        </a:p>
      </dsp:txBody>
      <dsp:txXfrm>
        <a:off x="6740581" y="478459"/>
        <a:ext cx="2041820" cy="1225092"/>
      </dsp:txXfrm>
    </dsp:sp>
    <dsp:sp modelId="{9385CDE4-31B9-4D0E-90B3-80E16C30FFA4}">
      <dsp:nvSpPr>
        <dsp:cNvPr id="0" name=""/>
        <dsp:cNvSpPr/>
      </dsp:nvSpPr>
      <dsp:spPr>
        <a:xfrm>
          <a:off x="2573" y="1907733"/>
          <a:ext cx="2041820" cy="1225092"/>
        </a:xfrm>
        <a:prstGeom prst="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IDI z przedstawicielami IZ i IP2 RPO WSL </a:t>
          </a:r>
        </a:p>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(15)</a:t>
          </a:r>
          <a:endParaRPr lang="pl-PL" sz="1400" b="1" kern="1200" dirty="0">
            <a:latin typeface="Lato" panose="020F0502020204030203" pitchFamily="34" charset="0"/>
            <a:ea typeface="Lato" panose="020F0502020204030203" pitchFamily="34" charset="0"/>
            <a:cs typeface="Lato" panose="020F0502020204030203" pitchFamily="34" charset="0"/>
          </a:endParaRPr>
        </a:p>
      </dsp:txBody>
      <dsp:txXfrm>
        <a:off x="2573" y="1907733"/>
        <a:ext cx="2041820" cy="1225092"/>
      </dsp:txXfrm>
    </dsp:sp>
    <dsp:sp modelId="{2D0020DA-F37B-4983-BD71-7E7760B65A2F}">
      <dsp:nvSpPr>
        <dsp:cNvPr id="0" name=""/>
        <dsp:cNvSpPr/>
      </dsp:nvSpPr>
      <dsp:spPr>
        <a:xfrm>
          <a:off x="2248576" y="1907733"/>
          <a:ext cx="2041820" cy="1225092"/>
        </a:xfrm>
        <a:prstGeom prst="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CATI z beneficjentami projektów realizowanych w ramach Priorytetów I-IX RPO WSL 2007-2013 (600)</a:t>
          </a:r>
          <a:r>
            <a:rPr lang="pl-PL" sz="1400" kern="1200" dirty="0" smtClean="0">
              <a:latin typeface="Lato" panose="020F0502020204030203" pitchFamily="34" charset="0"/>
              <a:ea typeface="Lato" panose="020F0502020204030203" pitchFamily="34" charset="0"/>
              <a:cs typeface="Lato" panose="020F0502020204030203" pitchFamily="34" charset="0"/>
            </a:rPr>
            <a:t> </a:t>
          </a:r>
          <a:endParaRPr lang="pl-PL" sz="1400" kern="1200" dirty="0">
            <a:latin typeface="Lato" panose="020F0502020204030203" pitchFamily="34" charset="0"/>
            <a:ea typeface="Lato" panose="020F0502020204030203" pitchFamily="34" charset="0"/>
            <a:cs typeface="Lato" panose="020F0502020204030203" pitchFamily="34" charset="0"/>
          </a:endParaRPr>
        </a:p>
      </dsp:txBody>
      <dsp:txXfrm>
        <a:off x="2248576" y="1907733"/>
        <a:ext cx="2041820" cy="1225092"/>
      </dsp:txXfrm>
    </dsp:sp>
    <dsp:sp modelId="{8591AA3B-D34D-4DD5-8F9D-5738332AF576}">
      <dsp:nvSpPr>
        <dsp:cNvPr id="0" name=""/>
        <dsp:cNvSpPr/>
      </dsp:nvSpPr>
      <dsp:spPr>
        <a:xfrm>
          <a:off x="4494579" y="1907733"/>
          <a:ext cx="2041820" cy="1225092"/>
        </a:xfrm>
        <a:prstGeom prst="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Telefoniczne wywiady pogłębione (ITI) z beneficjentami RPO WSL 2007-2013</a:t>
          </a:r>
        </a:p>
        <a:p>
          <a:pPr lvl="0" algn="ctr" defTabSz="622300">
            <a:lnSpc>
              <a:spcPct val="90000"/>
            </a:lnSpc>
            <a:spcBef>
              <a:spcPct val="0"/>
            </a:spcBef>
            <a:spcAft>
              <a:spcPts val="0"/>
            </a:spcAft>
          </a:pPr>
          <a:r>
            <a:rPr lang="pl-PL" sz="1400" b="1" kern="1200" dirty="0" smtClean="0">
              <a:latin typeface="Lato" panose="020F0502020204030203" pitchFamily="34" charset="0"/>
              <a:ea typeface="Lato" panose="020F0502020204030203" pitchFamily="34" charset="0"/>
              <a:cs typeface="Lato" panose="020F0502020204030203" pitchFamily="34" charset="0"/>
            </a:rPr>
            <a:t>(63)</a:t>
          </a:r>
          <a:endParaRPr lang="pl-PL" sz="1400" kern="1200" dirty="0">
            <a:latin typeface="Lato" panose="020F0502020204030203" pitchFamily="34" charset="0"/>
            <a:ea typeface="Lato" panose="020F0502020204030203" pitchFamily="34" charset="0"/>
            <a:cs typeface="Lato" panose="020F0502020204030203" pitchFamily="34" charset="0"/>
          </a:endParaRPr>
        </a:p>
      </dsp:txBody>
      <dsp:txXfrm>
        <a:off x="4494579" y="1907733"/>
        <a:ext cx="2041820" cy="1225092"/>
      </dsp:txXfrm>
    </dsp:sp>
    <dsp:sp modelId="{5E0CF565-5AC2-46FA-B296-D4D4672C651E}">
      <dsp:nvSpPr>
        <dsp:cNvPr id="0" name=""/>
        <dsp:cNvSpPr/>
      </dsp:nvSpPr>
      <dsp:spPr>
        <a:xfrm>
          <a:off x="6740581" y="1907733"/>
          <a:ext cx="2041820" cy="1225092"/>
        </a:xfrm>
        <a:prstGeom prst="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Telefoniczne wywiady pogłębione (ITI) z potencjalnymi wnioskodawcami RPO WSL 2007-2013</a:t>
          </a:r>
        </a:p>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(24)</a:t>
          </a:r>
          <a:endParaRPr lang="pl-PL" sz="1400" kern="1200" dirty="0">
            <a:latin typeface="Lato" panose="020F0502020204030203" pitchFamily="34" charset="0"/>
            <a:ea typeface="Lato" panose="020F0502020204030203" pitchFamily="34" charset="0"/>
            <a:cs typeface="Lato" panose="020F0502020204030203" pitchFamily="34" charset="0"/>
          </a:endParaRPr>
        </a:p>
      </dsp:txBody>
      <dsp:txXfrm>
        <a:off x="6740581" y="1907733"/>
        <a:ext cx="2041820" cy="1225092"/>
      </dsp:txXfrm>
    </dsp:sp>
    <dsp:sp modelId="{A4C4FA40-E26E-42F4-AAA8-9FEE18F35F2B}">
      <dsp:nvSpPr>
        <dsp:cNvPr id="0" name=""/>
        <dsp:cNvSpPr/>
      </dsp:nvSpPr>
      <dsp:spPr>
        <a:xfrm>
          <a:off x="2248576" y="3337008"/>
          <a:ext cx="2041820" cy="1225092"/>
        </a:xfrm>
        <a:prstGeom prst="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Wywiady grupowe z ekspertami dziedzinowymi</a:t>
          </a:r>
          <a:r>
            <a:rPr lang="pl-PL" sz="1400" kern="1200" dirty="0" smtClean="0">
              <a:latin typeface="Lato" panose="020F0502020204030203" pitchFamily="34" charset="0"/>
              <a:ea typeface="Lato" panose="020F0502020204030203" pitchFamily="34" charset="0"/>
              <a:cs typeface="Lato" panose="020F0502020204030203" pitchFamily="34" charset="0"/>
            </a:rPr>
            <a:t> </a:t>
          </a:r>
        </a:p>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(9)</a:t>
          </a:r>
          <a:endParaRPr lang="pl-PL" sz="1400" b="1" kern="1200" dirty="0">
            <a:latin typeface="Lato" panose="020F0502020204030203" pitchFamily="34" charset="0"/>
            <a:ea typeface="Lato" panose="020F0502020204030203" pitchFamily="34" charset="0"/>
            <a:cs typeface="Lato" panose="020F0502020204030203" pitchFamily="34" charset="0"/>
          </a:endParaRPr>
        </a:p>
      </dsp:txBody>
      <dsp:txXfrm>
        <a:off x="2248576" y="3337008"/>
        <a:ext cx="2041820" cy="1225092"/>
      </dsp:txXfrm>
    </dsp:sp>
    <dsp:sp modelId="{7A6CC165-931A-4BB5-A986-3540F7C88E69}">
      <dsp:nvSpPr>
        <dsp:cNvPr id="0" name=""/>
        <dsp:cNvSpPr/>
      </dsp:nvSpPr>
      <dsp:spPr>
        <a:xfrm>
          <a:off x="4494579" y="3337008"/>
          <a:ext cx="2041820" cy="1225092"/>
        </a:xfrm>
        <a:prstGeom prst="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b="1" kern="1200" dirty="0" smtClean="0">
              <a:latin typeface="Lato" panose="020F0502020204030203" pitchFamily="34" charset="0"/>
              <a:ea typeface="Lato" panose="020F0502020204030203" pitchFamily="34" charset="0"/>
              <a:cs typeface="Lato" panose="020F0502020204030203" pitchFamily="34" charset="0"/>
            </a:rPr>
            <a:t>FGI z przedstawicielami IZ i IP2 RPO WSL</a:t>
          </a:r>
          <a:r>
            <a:rPr lang="pl-PL" sz="1400" kern="1200" dirty="0" smtClean="0">
              <a:latin typeface="Lato" panose="020F0502020204030203" pitchFamily="34" charset="0"/>
              <a:ea typeface="Lato" panose="020F0502020204030203" pitchFamily="34" charset="0"/>
              <a:cs typeface="Lato" panose="020F0502020204030203" pitchFamily="34" charset="0"/>
            </a:rPr>
            <a:t>  (1)</a:t>
          </a:r>
          <a:endParaRPr lang="pl-PL" sz="1400" kern="1200" dirty="0">
            <a:latin typeface="Lato" panose="020F0502020204030203" pitchFamily="34" charset="0"/>
            <a:ea typeface="Lato" panose="020F0502020204030203" pitchFamily="34" charset="0"/>
            <a:cs typeface="Lato" panose="020F0502020204030203" pitchFamily="34" charset="0"/>
          </a:endParaRPr>
        </a:p>
      </dsp:txBody>
      <dsp:txXfrm>
        <a:off x="4494579" y="3337008"/>
        <a:ext cx="2041820" cy="1225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C02B6-2698-4657-9F69-672DE5630061}">
      <dsp:nvSpPr>
        <dsp:cNvPr id="0" name=""/>
        <dsp:cNvSpPr/>
      </dsp:nvSpPr>
      <dsp:spPr>
        <a:xfrm>
          <a:off x="2049" y="682429"/>
          <a:ext cx="3642975" cy="3042041"/>
        </a:xfrm>
        <a:prstGeom prst="roundRect">
          <a:avLst>
            <a:gd name="adj" fmla="val 10000"/>
          </a:avLst>
        </a:prstGeom>
        <a:solidFill>
          <a:schemeClr val="tx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latin typeface="Lato" panose="020F0502020204030203" pitchFamily="34" charset="0"/>
              <a:ea typeface="Lato" panose="020F0502020204030203" pitchFamily="34" charset="0"/>
              <a:cs typeface="Lato" panose="020F0502020204030203" pitchFamily="34" charset="0"/>
            </a:rPr>
            <a:t>OCENA EFEKTÓW REALIZACJI RPO WSL 2007-2013 ORAZ WPŁYWU INTERWENCJI W RAMACH POSZCZEGÓLNYCH PRIORYTETÓW PROGRAMU NA ROZWÓJ WOJEWÓDZTWA ŚLĄSKIEGO</a:t>
          </a:r>
          <a:endParaRPr lang="pl-PL" sz="1600" kern="1200" dirty="0">
            <a:latin typeface="Lato" panose="020F0502020204030203" pitchFamily="34" charset="0"/>
            <a:ea typeface="Lato" panose="020F0502020204030203" pitchFamily="34" charset="0"/>
            <a:cs typeface="Lato" panose="020F0502020204030203" pitchFamily="34" charset="0"/>
          </a:endParaRPr>
        </a:p>
      </dsp:txBody>
      <dsp:txXfrm>
        <a:off x="91147" y="771527"/>
        <a:ext cx="3464779" cy="2863845"/>
      </dsp:txXfrm>
    </dsp:sp>
    <dsp:sp modelId="{9BCE9EC5-FE96-4EFE-96C6-5287D6553083}">
      <dsp:nvSpPr>
        <dsp:cNvPr id="0" name=""/>
        <dsp:cNvSpPr/>
      </dsp:nvSpPr>
      <dsp:spPr>
        <a:xfrm>
          <a:off x="3965734" y="1805769"/>
          <a:ext cx="679904" cy="795360"/>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pl-PL" sz="3600" kern="1200"/>
        </a:p>
      </dsp:txBody>
      <dsp:txXfrm>
        <a:off x="3965734" y="1964841"/>
        <a:ext cx="475933" cy="477216"/>
      </dsp:txXfrm>
    </dsp:sp>
    <dsp:sp modelId="{9EDF6EBB-7A07-48A5-BB9F-2303A9DDDAC1}">
      <dsp:nvSpPr>
        <dsp:cNvPr id="0" name=""/>
        <dsp:cNvSpPr/>
      </dsp:nvSpPr>
      <dsp:spPr>
        <a:xfrm>
          <a:off x="4927863" y="680918"/>
          <a:ext cx="3567031" cy="3045063"/>
        </a:xfrm>
        <a:prstGeom prst="roundRect">
          <a:avLst>
            <a:gd name="adj" fmla="val 10000"/>
          </a:avLst>
        </a:prstGeom>
        <a:solidFill>
          <a:schemeClr val="accent3">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latin typeface="Lato" panose="020F0502020204030203" pitchFamily="34" charset="0"/>
              <a:ea typeface="Lato" panose="020F0502020204030203" pitchFamily="34" charset="0"/>
              <a:cs typeface="Lato" panose="020F0502020204030203" pitchFamily="34" charset="0"/>
            </a:rPr>
            <a:t>OCENA EFEKTÓW WSPARCIA NA POZIOMIE CELU GŁÓWNEGO ORAZ CZYNNIKÓW ZEWNĘTRZNYCH I WEWNĘTRZNYCH NA REALIZACJĘ PROGRAMU</a:t>
          </a:r>
        </a:p>
        <a:p>
          <a:pPr lvl="0" algn="ctr" defTabSz="711200">
            <a:lnSpc>
              <a:spcPct val="90000"/>
            </a:lnSpc>
            <a:spcBef>
              <a:spcPct val="0"/>
            </a:spcBef>
            <a:spcAft>
              <a:spcPct val="35000"/>
            </a:spcAft>
          </a:pPr>
          <a:endParaRPr lang="pl-PL" sz="1400" kern="1200" dirty="0">
            <a:latin typeface="Lato" panose="020F0502020204030203" pitchFamily="34" charset="0"/>
            <a:ea typeface="Lato" panose="020F0502020204030203" pitchFamily="34" charset="0"/>
            <a:cs typeface="Lato" panose="020F0502020204030203" pitchFamily="34" charset="0"/>
          </a:endParaRPr>
        </a:p>
      </dsp:txBody>
      <dsp:txXfrm>
        <a:off x="5017050" y="770105"/>
        <a:ext cx="3388657" cy="28666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F2371-EF9B-44C3-AACC-41979A820B28}" type="datetimeFigureOut">
              <a:rPr lang="pl-PL" smtClean="0"/>
              <a:t>2016-12-09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A3168-FE99-436E-AADB-04FFA30AA199}" type="slidenum">
              <a:rPr lang="pl-PL" smtClean="0"/>
              <a:t>‹#›</a:t>
            </a:fld>
            <a:endParaRPr lang="pl-PL"/>
          </a:p>
        </p:txBody>
      </p:sp>
    </p:spTree>
    <p:extLst>
      <p:ext uri="{BB962C8B-B14F-4D97-AF65-F5344CB8AC3E}">
        <p14:creationId xmlns:p14="http://schemas.microsoft.com/office/powerpoint/2010/main" val="2523510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07A3168-FE99-436E-AADB-04FFA30AA199}" type="slidenum">
              <a:rPr lang="pl-PL" smtClean="0"/>
              <a:t>2</a:t>
            </a:fld>
            <a:endParaRPr lang="pl-PL"/>
          </a:p>
        </p:txBody>
      </p:sp>
    </p:spTree>
    <p:extLst>
      <p:ext uri="{BB962C8B-B14F-4D97-AF65-F5344CB8AC3E}">
        <p14:creationId xmlns:p14="http://schemas.microsoft.com/office/powerpoint/2010/main" val="2003766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07A3168-FE99-436E-AADB-04FFA30AA199}" type="slidenum">
              <a:rPr lang="pl-PL" smtClean="0"/>
              <a:t>3</a:t>
            </a:fld>
            <a:endParaRPr lang="pl-PL"/>
          </a:p>
        </p:txBody>
      </p:sp>
    </p:spTree>
    <p:extLst>
      <p:ext uri="{BB962C8B-B14F-4D97-AF65-F5344CB8AC3E}">
        <p14:creationId xmlns:p14="http://schemas.microsoft.com/office/powerpoint/2010/main" val="226671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07A3168-FE99-436E-AADB-04FFA30AA199}" type="slidenum">
              <a:rPr lang="pl-PL" smtClean="0"/>
              <a:t>5</a:t>
            </a:fld>
            <a:endParaRPr lang="pl-PL"/>
          </a:p>
        </p:txBody>
      </p:sp>
    </p:spTree>
    <p:extLst>
      <p:ext uri="{BB962C8B-B14F-4D97-AF65-F5344CB8AC3E}">
        <p14:creationId xmlns:p14="http://schemas.microsoft.com/office/powerpoint/2010/main" val="2018952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07A3168-FE99-436E-AADB-04FFA30AA199}" type="slidenum">
              <a:rPr lang="pl-PL" smtClean="0"/>
              <a:t>6</a:t>
            </a:fld>
            <a:endParaRPr lang="pl-PL"/>
          </a:p>
        </p:txBody>
      </p:sp>
    </p:spTree>
    <p:extLst>
      <p:ext uri="{BB962C8B-B14F-4D97-AF65-F5344CB8AC3E}">
        <p14:creationId xmlns:p14="http://schemas.microsoft.com/office/powerpoint/2010/main" val="2018952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07A3168-FE99-436E-AADB-04FFA30AA199}" type="slidenum">
              <a:rPr lang="pl-PL" smtClean="0"/>
              <a:t>8</a:t>
            </a:fld>
            <a:endParaRPr lang="pl-PL"/>
          </a:p>
        </p:txBody>
      </p:sp>
    </p:spTree>
    <p:extLst>
      <p:ext uri="{BB962C8B-B14F-4D97-AF65-F5344CB8AC3E}">
        <p14:creationId xmlns:p14="http://schemas.microsoft.com/office/powerpoint/2010/main" val="201895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D0B9C61-CE56-458A-9CE5-E7669C0FBE08}" type="datetimeFigureOut">
              <a:rPr lang="pl-PL" smtClean="0"/>
              <a:t>2016-12-09</a:t>
            </a:fld>
            <a:endParaRPr lang="pl-PL"/>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03A8C38-C454-48D8-90B1-31F4AD17F990}" type="slidenum">
              <a:rPr lang="pl-PL" smtClean="0"/>
              <a:t>‹#›</a:t>
            </a:fld>
            <a:endParaRPr lang="pl-PL"/>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pl-PL"/>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pl-PL" smtClean="0"/>
              <a:t>Kliknij, aby edytować styl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4D0B9C61-CE56-458A-9CE5-E7669C0FBE08}" type="datetimeFigureOut">
              <a:rPr lang="pl-PL" smtClean="0"/>
              <a:t>2016-12-09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03A8C38-C454-48D8-90B1-31F4AD17F990}"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D0B9C61-CE56-458A-9CE5-E7669C0FBE08}" type="datetimeFigureOut">
              <a:rPr lang="pl-PL" smtClean="0"/>
              <a:t>2016-12-09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03A8C38-C454-48D8-90B1-31F4AD17F990}"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D0B9C61-CE56-458A-9CE5-E7669C0FBE08}" type="datetimeFigureOut">
              <a:rPr lang="pl-PL" smtClean="0"/>
              <a:t>2016-12-09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03A8C38-C454-48D8-90B1-31F4AD17F990}" type="slidenum">
              <a:rPr lang="pl-PL" smtClean="0"/>
              <a:t>‹#›</a:t>
            </a:fld>
            <a:endParaRPr lang="pl-PL"/>
          </a:p>
        </p:txBody>
      </p:sp>
      <p:sp>
        <p:nvSpPr>
          <p:cNvPr id="7" name="Title 6"/>
          <p:cNvSpPr>
            <a:spLocks noGrp="1"/>
          </p:cNvSpPr>
          <p:nvPr>
            <p:ph type="title"/>
          </p:nvPr>
        </p:nvSpPr>
        <p:spPr/>
        <p:txBody>
          <a:bodyPr/>
          <a:lstStyle/>
          <a:p>
            <a:r>
              <a:rPr lang="pl-PL" smtClean="0"/>
              <a:t>Kliknij, aby edytować styl</a:t>
            </a:r>
            <a:endParaRPr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9" name="Date Placeholder 8"/>
          <p:cNvSpPr>
            <a:spLocks noGrp="1"/>
          </p:cNvSpPr>
          <p:nvPr>
            <p:ph type="dt" sz="half" idx="10"/>
          </p:nvPr>
        </p:nvSpPr>
        <p:spPr/>
        <p:txBody>
          <a:bodyPr/>
          <a:lstStyle>
            <a:lvl1pPr>
              <a:defRPr>
                <a:solidFill>
                  <a:srgbClr val="FFFFFF"/>
                </a:solidFill>
              </a:defRPr>
            </a:lvl1pPr>
          </a:lstStyle>
          <a:p>
            <a:fld id="{4D0B9C61-CE56-458A-9CE5-E7669C0FBE08}" type="datetimeFigureOut">
              <a:rPr lang="pl-PL" smtClean="0"/>
              <a:t>2016-12-09</a:t>
            </a:fld>
            <a:endParaRPr lang="pl-PL"/>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03A8C38-C454-48D8-90B1-31F4AD17F990}" type="slidenum">
              <a:rPr lang="pl-PL" smtClean="0"/>
              <a:t>‹#›</a:t>
            </a:fld>
            <a:endParaRPr lang="pl-PL"/>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pl-PL"/>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pl-PL" smtClean="0"/>
              <a:t>Kliknij, aby edytować styl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D0B9C61-CE56-458A-9CE5-E7669C0FBE08}" type="datetimeFigureOut">
              <a:rPr lang="pl-PL" smtClean="0"/>
              <a:t>2016-12-09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03A8C38-C454-48D8-90B1-31F4AD17F990}" type="slidenum">
              <a:rPr lang="pl-PL" smtClean="0"/>
              <a:t>‹#›</a:t>
            </a:fld>
            <a:endParaRPr lang="pl-PL"/>
          </a:p>
        </p:txBody>
      </p:sp>
      <p:sp>
        <p:nvSpPr>
          <p:cNvPr id="8" name="Title 7"/>
          <p:cNvSpPr>
            <a:spLocks noGrp="1"/>
          </p:cNvSpPr>
          <p:nvPr>
            <p:ph type="title"/>
          </p:nvPr>
        </p:nvSpPr>
        <p:spPr/>
        <p:txBody>
          <a:bodyPr/>
          <a:lstStyle/>
          <a:p>
            <a:r>
              <a:rPr lang="pl-PL" smtClean="0"/>
              <a:t>Kliknij, aby edytować styl</a:t>
            </a:r>
            <a:endParaRPr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4D0B9C61-CE56-458A-9CE5-E7669C0FBE08}" type="datetimeFigureOut">
              <a:rPr lang="pl-PL" smtClean="0"/>
              <a:t>2016-12-09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03A8C38-C454-48D8-90B1-31F4AD17F990}" type="slidenum">
              <a:rPr lang="pl-PL" smtClean="0"/>
              <a:t>‹#›</a:t>
            </a:fld>
            <a:endParaRPr lang="pl-PL"/>
          </a:p>
        </p:txBody>
      </p:sp>
      <p:sp>
        <p:nvSpPr>
          <p:cNvPr id="10" name="Title 9"/>
          <p:cNvSpPr>
            <a:spLocks noGrp="1"/>
          </p:cNvSpPr>
          <p:nvPr>
            <p:ph type="title"/>
          </p:nvPr>
        </p:nvSpPr>
        <p:spPr/>
        <p:txBody>
          <a:bodyPr/>
          <a:lstStyle/>
          <a:p>
            <a:r>
              <a:rPr lang="pl-PL" smtClean="0"/>
              <a:t>Kliknij, aby edytować styl</a:t>
            </a:r>
            <a:endParaRPr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D0B9C61-CE56-458A-9CE5-E7669C0FBE08}" type="datetimeFigureOut">
              <a:rPr lang="pl-PL" smtClean="0"/>
              <a:t>2016-12-09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03A8C38-C454-48D8-90B1-31F4AD17F990}" type="slidenum">
              <a:rPr lang="pl-PL" smtClean="0"/>
              <a:t>‹#›</a:t>
            </a:fld>
            <a:endParaRPr lang="pl-PL"/>
          </a:p>
        </p:txBody>
      </p:sp>
      <p:sp>
        <p:nvSpPr>
          <p:cNvPr id="6" name="Title 5"/>
          <p:cNvSpPr>
            <a:spLocks noGrp="1"/>
          </p:cNvSpPr>
          <p:nvPr>
            <p:ph type="title"/>
          </p:nvPr>
        </p:nvSpPr>
        <p:spPr/>
        <p:txBody>
          <a:bodyPr/>
          <a:lstStyle/>
          <a:p>
            <a:r>
              <a:rPr lang="pl-PL" smtClean="0"/>
              <a:t>Kliknij, aby edytować styl</a:t>
            </a:r>
            <a:endParaRPr lang="en-US"/>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D0B9C61-CE56-458A-9CE5-E7669C0FBE08}" type="datetimeFigureOut">
              <a:rPr lang="pl-PL" smtClean="0"/>
              <a:t>2016-12-09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03A8C38-C454-48D8-90B1-31F4AD17F990}"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D0B9C61-CE56-458A-9CE5-E7669C0FBE08}" type="datetimeFigureOut">
              <a:rPr lang="pl-PL" smtClean="0"/>
              <a:t>2016-12-09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03A8C38-C454-48D8-90B1-31F4AD17F990}" type="slidenum">
              <a:rPr lang="pl-PL" smtClean="0"/>
              <a:t>‹#›</a:t>
            </a:fld>
            <a:endParaRPr lang="pl-PL"/>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pl-PL" smtClean="0"/>
              <a:t>Kliknij, aby edytować styl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D0B9C61-CE56-458A-9CE5-E7669C0FBE08}" type="datetimeFigureOut">
              <a:rPr lang="pl-PL" smtClean="0"/>
              <a:t>2016-12-09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03A8C38-C454-48D8-90B1-31F4AD17F990}" type="slidenum">
              <a:rPr lang="pl-PL" smtClean="0"/>
              <a:t>‹#›</a:t>
            </a:fld>
            <a:endParaRPr lang="pl-PL"/>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pl-PL" smtClean="0"/>
              <a:t>Kliknij, aby edytować styl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D0B9C61-CE56-458A-9CE5-E7669C0FBE08}" type="datetimeFigureOut">
              <a:rPr lang="pl-PL" smtClean="0"/>
              <a:t>2016-12-09</a:t>
            </a:fld>
            <a:endParaRPr lang="pl-PL"/>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pl-PL"/>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03A8C38-C454-48D8-90B1-31F4AD17F990}"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39552" y="6237312"/>
            <a:ext cx="6119490" cy="432048"/>
          </a:xfrm>
        </p:spPr>
        <p:txBody>
          <a:bodyPr>
            <a:normAutofit fontScale="25000" lnSpcReduction="20000"/>
          </a:bodyPr>
          <a:lstStyle/>
          <a:p>
            <a:pPr algn="just"/>
            <a:r>
              <a:rPr lang="pl-PL" sz="3200" i="1" dirty="0">
                <a:latin typeface="Lato" panose="020F0502020204030203" pitchFamily="34" charset="0"/>
                <a:ea typeface="Lato" panose="020F0502020204030203" pitchFamily="34" charset="0"/>
                <a:cs typeface="Lato" panose="020F0502020204030203" pitchFamily="34" charset="0"/>
              </a:rPr>
              <a:t>Badanie współfinasowane ze środków Unii Europejskiej z Europejskiego Funduszu Społecznego </a:t>
            </a:r>
            <a:br>
              <a:rPr lang="pl-PL" sz="3200" i="1" dirty="0">
                <a:latin typeface="Lato" panose="020F0502020204030203" pitchFamily="34" charset="0"/>
                <a:ea typeface="Lato" panose="020F0502020204030203" pitchFamily="34" charset="0"/>
                <a:cs typeface="Lato" panose="020F0502020204030203" pitchFamily="34" charset="0"/>
              </a:rPr>
            </a:br>
            <a:r>
              <a:rPr lang="pl-PL" sz="3200" i="1" dirty="0">
                <a:latin typeface="Lato" panose="020F0502020204030203" pitchFamily="34" charset="0"/>
                <a:ea typeface="Lato" panose="020F0502020204030203" pitchFamily="34" charset="0"/>
                <a:cs typeface="Lato" panose="020F0502020204030203" pitchFamily="34" charset="0"/>
              </a:rPr>
              <a:t>w ramach Regionalnego Programu Operacyjnego Województwa Śląskiego na lata 2014-2020</a:t>
            </a:r>
            <a:endParaRPr lang="pl-PL" sz="3200" dirty="0">
              <a:latin typeface="Lato" panose="020F0502020204030203" pitchFamily="34" charset="0"/>
              <a:ea typeface="Lato" panose="020F0502020204030203" pitchFamily="34" charset="0"/>
              <a:cs typeface="Lato" panose="020F0502020204030203" pitchFamily="34" charset="0"/>
            </a:endParaRPr>
          </a:p>
          <a:p>
            <a:endParaRPr lang="pl-PL" dirty="0"/>
          </a:p>
        </p:txBody>
      </p:sp>
      <p:sp>
        <p:nvSpPr>
          <p:cNvPr id="2" name="Tytuł 1"/>
          <p:cNvSpPr>
            <a:spLocks noGrp="1"/>
          </p:cNvSpPr>
          <p:nvPr>
            <p:ph type="title"/>
          </p:nvPr>
        </p:nvSpPr>
        <p:spPr>
          <a:xfrm>
            <a:off x="658566" y="2097289"/>
            <a:ext cx="6192688" cy="1800200"/>
          </a:xfrm>
        </p:spPr>
        <p:txBody>
          <a:bodyPr/>
          <a:lstStyle/>
          <a:p>
            <a:pPr algn="ctr"/>
            <a:r>
              <a:rPr lang="pl-PL" sz="2200" b="1" dirty="0" smtClean="0">
                <a:latin typeface="Lato" panose="020F0502020204030203" pitchFamily="34" charset="0"/>
                <a:ea typeface="Lato" panose="020F0502020204030203" pitchFamily="34" charset="0"/>
                <a:cs typeface="Lato" panose="020F0502020204030203" pitchFamily="34" charset="0"/>
              </a:rPr>
              <a:t>Ewaluacja </a:t>
            </a:r>
            <a:r>
              <a:rPr lang="pl-PL" sz="2200" b="1" dirty="0">
                <a:latin typeface="Lato" panose="020F0502020204030203" pitchFamily="34" charset="0"/>
                <a:ea typeface="Lato" panose="020F0502020204030203" pitchFamily="34" charset="0"/>
                <a:cs typeface="Lato" panose="020F0502020204030203" pitchFamily="34" charset="0"/>
              </a:rPr>
              <a:t>ex post </a:t>
            </a:r>
            <a:br>
              <a:rPr lang="pl-PL" sz="2200" b="1" dirty="0">
                <a:latin typeface="Lato" panose="020F0502020204030203" pitchFamily="34" charset="0"/>
                <a:ea typeface="Lato" panose="020F0502020204030203" pitchFamily="34" charset="0"/>
                <a:cs typeface="Lato" panose="020F0502020204030203" pitchFamily="34" charset="0"/>
              </a:rPr>
            </a:br>
            <a:r>
              <a:rPr lang="pl-PL" sz="2200" b="1" dirty="0">
                <a:latin typeface="Lato" panose="020F0502020204030203" pitchFamily="34" charset="0"/>
                <a:ea typeface="Lato" panose="020F0502020204030203" pitchFamily="34" charset="0"/>
                <a:cs typeface="Lato" panose="020F0502020204030203" pitchFamily="34" charset="0"/>
              </a:rPr>
              <a:t>Regionalnego Programu Operacyjnego Województwa Śląskiego na lata 2007-2013 </a:t>
            </a:r>
            <a:br>
              <a:rPr lang="pl-PL" sz="2200" b="1" dirty="0">
                <a:latin typeface="Lato" panose="020F0502020204030203" pitchFamily="34" charset="0"/>
                <a:ea typeface="Lato" panose="020F0502020204030203" pitchFamily="34" charset="0"/>
                <a:cs typeface="Lato" panose="020F0502020204030203" pitchFamily="34" charset="0"/>
              </a:rPr>
            </a:br>
            <a:r>
              <a:rPr lang="pl-PL" sz="2200" b="1" dirty="0">
                <a:latin typeface="Lato" panose="020F0502020204030203" pitchFamily="34" charset="0"/>
                <a:ea typeface="Lato" panose="020F0502020204030203" pitchFamily="34" charset="0"/>
                <a:cs typeface="Lato" panose="020F0502020204030203" pitchFamily="34" charset="0"/>
              </a:rPr>
              <a:t>– podsumowanie realizacji </a:t>
            </a:r>
            <a:r>
              <a:rPr lang="pl-PL" sz="2200" b="1" dirty="0" smtClean="0">
                <a:latin typeface="Lato" panose="020F0502020204030203" pitchFamily="34" charset="0"/>
                <a:ea typeface="Lato" panose="020F0502020204030203" pitchFamily="34" charset="0"/>
                <a:cs typeface="Lato" panose="020F0502020204030203" pitchFamily="34" charset="0"/>
              </a:rPr>
              <a:t>i efektów </a:t>
            </a:r>
            <a:r>
              <a:rPr lang="pl-PL" sz="2200" b="1" dirty="0">
                <a:latin typeface="Lato" panose="020F0502020204030203" pitchFamily="34" charset="0"/>
                <a:ea typeface="Lato" panose="020F0502020204030203" pitchFamily="34" charset="0"/>
                <a:cs typeface="Lato" panose="020F0502020204030203" pitchFamily="34" charset="0"/>
              </a:rPr>
              <a:t>Programu</a:t>
            </a:r>
            <a:r>
              <a:rPr lang="pl-PL" sz="2000" dirty="0">
                <a:latin typeface="Lato" panose="020F0502020204030203" pitchFamily="34" charset="0"/>
                <a:ea typeface="Lato" panose="020F0502020204030203" pitchFamily="34" charset="0"/>
                <a:cs typeface="Lato" panose="020F0502020204030203" pitchFamily="34" charset="0"/>
              </a:rPr>
              <a:t>  </a:t>
            </a:r>
            <a:r>
              <a:rPr lang="pl-PL" sz="1800" dirty="0">
                <a:latin typeface="Lato" panose="020F0502020204030203" pitchFamily="34" charset="0"/>
                <a:ea typeface="Lato" panose="020F0502020204030203" pitchFamily="34" charset="0"/>
                <a:cs typeface="Lato" panose="020F0502020204030203" pitchFamily="34" charset="0"/>
              </a:rPr>
              <a:t> </a:t>
            </a:r>
          </a:p>
        </p:txBody>
      </p:sp>
      <p:pic>
        <p:nvPicPr>
          <p:cNvPr id="4" name="Obraz 3" descr="Evalu.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83222" y="620688"/>
            <a:ext cx="2198663" cy="98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az 4" descr="oznakowanie całość"/>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5589240"/>
            <a:ext cx="5759450" cy="574675"/>
          </a:xfrm>
          <a:prstGeom prst="rect">
            <a:avLst/>
          </a:prstGeom>
          <a:noFill/>
          <a:ln>
            <a:noFill/>
          </a:ln>
        </p:spPr>
      </p:pic>
      <p:pic>
        <p:nvPicPr>
          <p:cNvPr id="6" name="Obraz 5" descr="logo_wyg2"/>
          <p:cNvPicPr/>
          <p:nvPr/>
        </p:nvPicPr>
        <p:blipFill>
          <a:blip r:embed="rId4" cstate="print"/>
          <a:srcRect/>
          <a:stretch>
            <a:fillRect/>
          </a:stretch>
        </p:blipFill>
        <p:spPr bwMode="auto">
          <a:xfrm>
            <a:off x="7148189" y="3931255"/>
            <a:ext cx="1720117" cy="1657985"/>
          </a:xfrm>
          <a:prstGeom prst="rect">
            <a:avLst/>
          </a:prstGeom>
          <a:noFill/>
          <a:ln w="9525">
            <a:noFill/>
            <a:miter lim="800000"/>
            <a:headEnd/>
            <a:tailEnd/>
          </a:ln>
        </p:spPr>
      </p:pic>
      <p:pic>
        <p:nvPicPr>
          <p:cNvPr id="7" name="Obraz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55417" y="2060848"/>
            <a:ext cx="1454274" cy="1231475"/>
          </a:xfrm>
          <a:prstGeom prst="rect">
            <a:avLst/>
          </a:prstGeom>
        </p:spPr>
      </p:pic>
    </p:spTree>
    <p:extLst>
      <p:ext uri="{BB962C8B-B14F-4D97-AF65-F5344CB8AC3E}">
        <p14:creationId xmlns:p14="http://schemas.microsoft.com/office/powerpoint/2010/main" val="313215444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51521" y="1628800"/>
            <a:ext cx="8537372" cy="4968552"/>
          </a:xfrm>
        </p:spPr>
        <p:txBody>
          <a:bodyPr>
            <a:normAutofit/>
          </a:bodyPr>
          <a:lstStyle/>
          <a:p>
            <a:pPr algn="just">
              <a:buClr>
                <a:srgbClr val="FFC000"/>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Realizowane projekty spowodowały osiągnięcia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głównego celu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Priorytetu III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w zakresie wzrostu jakości infrastruktury oraz nasycenia nią regionu, natomiast działania z zakresu promocji, a zwłaszcza usprawnienia informacji turystycznej w znacznie mniejszym stopniu przyczyniły się do realizacji celu interwencji</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a:t>
            </a:r>
          </a:p>
          <a:p>
            <a:pPr algn="just">
              <a:buClr>
                <a:srgbClr val="FFC000"/>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Analiza przestrzenna ilościowego i wartościowego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rozkładu projektów wskazuje na </a:t>
            </a:r>
            <a:r>
              <a:rPr lang="pl-PL" sz="1600" b="1" dirty="0" smtClean="0">
                <a:solidFill>
                  <a:schemeClr val="tx1"/>
                </a:solidFill>
                <a:latin typeface="Lato" panose="020F0502020204030203" pitchFamily="34" charset="0"/>
                <a:ea typeface="Lato" panose="020F0502020204030203" pitchFamily="34" charset="0"/>
                <a:cs typeface="Lato" panose="020F0502020204030203" pitchFamily="34" charset="0"/>
              </a:rPr>
              <a:t>wyraźną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dominację dwóch subregionów: południowego i centralnego,</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 przy czym w subregionie południowym zrealizowano zdecydowanie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więcej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projektów w ramach działań 3.1 i 3.2</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Efektywność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kosztowa realizacji Priorytetu III była wysoka na tle województw referencyjnych.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Rekomendowano przesunięcie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w przyszłości akcentu wsparcia z rozwoju infrastruktury turystycznej i okołoturystycznej na działania wspierające rozpoznawalnej i specyficznej oferty turystycznej regionu śląskiego</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buFont typeface="Wingdings" panose="05000000000000000000" pitchFamily="2" charset="2"/>
              <a:buChar char="Ø"/>
            </a:pPr>
            <a:endParaRPr lang="pl-PL" dirty="0" smtClean="0"/>
          </a:p>
          <a:p>
            <a:pPr>
              <a:buFont typeface="Wingdings" panose="05000000000000000000" pitchFamily="2" charset="2"/>
              <a:buChar char="Ø"/>
            </a:pPr>
            <a:endParaRPr lang="pl-PL" dirty="0"/>
          </a:p>
          <a:p>
            <a:pPr>
              <a:buFont typeface="Wingdings" panose="05000000000000000000" pitchFamily="2" charset="2"/>
              <a:buChar char="Ø"/>
            </a:pPr>
            <a:endParaRPr lang="pl-PL" dirty="0"/>
          </a:p>
        </p:txBody>
      </p:sp>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Priorytet III. </a:t>
            </a:r>
            <a:r>
              <a:rPr lang="pl-PL" sz="2200" b="1" dirty="0" smtClean="0">
                <a:latin typeface="Lato" panose="020F0502020204030203" pitchFamily="34" charset="0"/>
                <a:ea typeface="Lato" panose="020F0502020204030203" pitchFamily="34" charset="0"/>
                <a:cs typeface="Lato" panose="020F0502020204030203" pitchFamily="34" charset="0"/>
              </a:rPr>
              <a:t>TURYSTKA</a:t>
            </a:r>
            <a:r>
              <a:rPr lang="pl-PL" sz="2200" dirty="0">
                <a:latin typeface="Lato" panose="020F0502020204030203" pitchFamily="34" charset="0"/>
                <a:ea typeface="Lato" panose="020F0502020204030203" pitchFamily="34" charset="0"/>
                <a:cs typeface="Lato" panose="020F0502020204030203" pitchFamily="34" charset="0"/>
              </a:rPr>
              <a:t/>
            </a:r>
            <a:br>
              <a:rPr lang="pl-PL" sz="2200" dirty="0">
                <a:latin typeface="Lato" panose="020F0502020204030203" pitchFamily="34" charset="0"/>
                <a:ea typeface="Lato" panose="020F0502020204030203" pitchFamily="34" charset="0"/>
                <a:cs typeface="Lato" panose="020F0502020204030203" pitchFamily="34" charset="0"/>
              </a:rPr>
            </a:br>
            <a:endParaRPr lang="pl-PL" sz="22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6549574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80999" y="1719070"/>
            <a:ext cx="8407893" cy="4590249"/>
          </a:xfrm>
        </p:spPr>
        <p:txBody>
          <a:bodyPr>
            <a:normAutofit/>
          </a:bodyPr>
          <a:lstStyle/>
          <a:p>
            <a:pPr algn="just">
              <a:buClr>
                <a:srgbClr val="FFC000"/>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Realizowane projekty spowodowały osiągnięcia celu Priorytetu IV jakim był wzrost znaczenia kultury jako czynnika rozwoju społeczno – gospodarczego, ale </a:t>
            </a:r>
            <a:r>
              <a:rPr lang="pl-PL" sz="1600" b="1" dirty="0" smtClean="0">
                <a:solidFill>
                  <a:schemeClr val="tx1"/>
                </a:solidFill>
                <a:latin typeface="Lato" panose="020F0502020204030203" pitchFamily="34" charset="0"/>
                <a:ea typeface="Lato" panose="020F0502020204030203" pitchFamily="34" charset="0"/>
                <a:cs typeface="Lato" panose="020F0502020204030203" pitchFamily="34" charset="0"/>
              </a:rPr>
              <a:t>uruchomienie i wykorzystanie potencjału kulturowego regionu nie było w pełni zrównoważone.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Oddziaływanie na poprawę infrastruktury kultury nie wykorzystywało potencjału regionu, wynikający z jego specyfiki. </a:t>
            </a:r>
            <a:endParaRPr lang="pl-PL" sz="1600" b="1"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W ocenie oddziaływania projektów w ramach Priorytetu IV należy jednak brać pod uwagę rezultaty rewitalizacji obszarów miejskich i przemysłowych, wspierane w ramach Priorytetu VI, w tym adaptację przestrzeni kopalni Katowice na siedzibę Muzeum Śląskiego.</a:t>
            </a:r>
          </a:p>
          <a:p>
            <a:pPr algn="just">
              <a:buClr>
                <a:srgbClr val="FFC000"/>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Brak znaczących inwestycji w zakresie dziedzictwa przemysłowego i technicznego może wskazywać, że znaczący obszar potrzeb, które miały być zaspokojone wymaga dalszego wsparcia.</a:t>
            </a:r>
            <a:endParaRPr lang="pl-PL"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Priorytet IV. </a:t>
            </a:r>
            <a:r>
              <a:rPr lang="pl-PL" sz="2200" b="1" dirty="0" smtClean="0">
                <a:latin typeface="Lato" panose="020F0502020204030203" pitchFamily="34" charset="0"/>
                <a:ea typeface="Lato" panose="020F0502020204030203" pitchFamily="34" charset="0"/>
                <a:cs typeface="Lato" panose="020F0502020204030203" pitchFamily="34" charset="0"/>
              </a:rPr>
              <a:t>KULTURA</a:t>
            </a:r>
            <a:r>
              <a:rPr lang="pl-PL" sz="2400" dirty="0">
                <a:latin typeface="Lato" panose="020F0502020204030203" pitchFamily="34" charset="0"/>
                <a:ea typeface="Lato" panose="020F0502020204030203" pitchFamily="34" charset="0"/>
                <a:cs typeface="Lato" panose="020F0502020204030203" pitchFamily="34" charset="0"/>
              </a:rPr>
              <a:t/>
            </a:r>
            <a:br>
              <a:rPr lang="pl-PL" sz="2400" dirty="0">
                <a:latin typeface="Lato" panose="020F0502020204030203" pitchFamily="34" charset="0"/>
                <a:ea typeface="Lato" panose="020F0502020204030203" pitchFamily="34" charset="0"/>
                <a:cs typeface="Lato" panose="020F0502020204030203" pitchFamily="34" charset="0"/>
              </a:rPr>
            </a:br>
            <a:endParaRPr lang="pl-PL"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0896534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80999" y="1719070"/>
            <a:ext cx="8407893" cy="4734265"/>
          </a:xfrm>
        </p:spPr>
        <p:txBody>
          <a:bodyPr>
            <a:noAutofit/>
          </a:bodyPr>
          <a:lstStyle/>
          <a:p>
            <a:pPr algn="just">
              <a:buClr>
                <a:srgbClr val="FFC000"/>
              </a:buClr>
              <a:buFont typeface="Wingdings" panose="05000000000000000000" pitchFamily="2" charset="2"/>
              <a:buChar char="Ü"/>
            </a:pP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Wsparcie dostępne w ramach Priorytetu V istotnie wpłynęło na </a:t>
            </a:r>
            <a:r>
              <a:rPr lang="pl-PL" sz="1500" b="1" dirty="0">
                <a:solidFill>
                  <a:schemeClr val="tx1"/>
                </a:solidFill>
                <a:latin typeface="Lato" panose="020F0502020204030203" pitchFamily="34" charset="0"/>
                <a:ea typeface="Lato" panose="020F0502020204030203" pitchFamily="34" charset="0"/>
                <a:cs typeface="Lato" panose="020F0502020204030203" pitchFamily="34" charset="0"/>
              </a:rPr>
              <a:t>zaspokojenie potrzeb w obszarze </a:t>
            </a:r>
            <a:r>
              <a:rPr lang="pl-PL" sz="1500" b="1" dirty="0" smtClean="0">
                <a:solidFill>
                  <a:schemeClr val="tx1"/>
                </a:solidFill>
                <a:latin typeface="Lato" panose="020F0502020204030203" pitchFamily="34" charset="0"/>
                <a:ea typeface="Lato" panose="020F0502020204030203" pitchFamily="34" charset="0"/>
                <a:cs typeface="Lato" panose="020F0502020204030203" pitchFamily="34" charset="0"/>
              </a:rPr>
              <a:t>środowiska, realizując cele </a:t>
            </a:r>
            <a:r>
              <a:rPr lang="pl-PL" sz="1500" b="1" dirty="0">
                <a:solidFill>
                  <a:schemeClr val="tx1"/>
                </a:solidFill>
                <a:latin typeface="Lato" panose="020F0502020204030203" pitchFamily="34" charset="0"/>
                <a:ea typeface="Lato" panose="020F0502020204030203" pitchFamily="34" charset="0"/>
                <a:cs typeface="Lato" panose="020F0502020204030203" pitchFamily="34" charset="0"/>
              </a:rPr>
              <a:t>środowiskowe </a:t>
            </a: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Strategii Rozwoju Województwa Śląskiego na lata </a:t>
            </a: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2000-2015.</a:t>
            </a:r>
          </a:p>
          <a:p>
            <a:pPr algn="just">
              <a:buClr>
                <a:srgbClr val="FFC000"/>
              </a:buClr>
              <a:buFont typeface="Wingdings" panose="05000000000000000000" pitchFamily="2" charset="2"/>
              <a:buChar char="Ü"/>
            </a:pP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Badanie pokazało duże zainteresowanie środkami pomocowymi na </a:t>
            </a: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inwestycje wodociągowe i kanalizacyjne oraz unieszkodliwianie odpadów. Obowiązek ten </a:t>
            </a: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był nałożony </a:t>
            </a: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na JST od 2.000 RLM przepisami o odpadach, w celu doprowadzenia </a:t>
            </a: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stanu odpadów stałych, </a:t>
            </a: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który nie stwarza zagrożenia dla życia, zdrowia ludzi lub dla środowiska. Gęsta sieć osadnicza będąca specyfiką regionu powodowała duże zainteresowanie tymi środkami. </a:t>
            </a:r>
            <a:endPar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Analiza wszystkich powstałych produktów i rezultatów pokazuje, że subregiony  południowy, zachodni i północny w ograniczonym stopniu skorzystały z udzielonego w ramach </a:t>
            </a:r>
            <a:r>
              <a:rPr lang="pl-PL" sz="1500" b="1" dirty="0" smtClean="0">
                <a:solidFill>
                  <a:schemeClr val="tx1"/>
                </a:solidFill>
                <a:latin typeface="Lato" panose="020F0502020204030203" pitchFamily="34" charset="0"/>
                <a:ea typeface="Lato" panose="020F0502020204030203" pitchFamily="34" charset="0"/>
                <a:cs typeface="Lato" panose="020F0502020204030203" pitchFamily="34" charset="0"/>
              </a:rPr>
              <a:t>działania wsparcia, które w znaczącej części zostało zrealizowane na obszarze subregionu centralnego</a:t>
            </a: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a:t>
            </a:r>
          </a:p>
          <a:p>
            <a:pPr algn="just">
              <a:buClr>
                <a:srgbClr val="FFC000"/>
              </a:buClr>
              <a:buFont typeface="Wingdings" panose="05000000000000000000" pitchFamily="2" charset="2"/>
              <a:buChar char="Ü"/>
            </a:pP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Rekomendowane rozwiązania obejmują przede wszystkim </a:t>
            </a:r>
            <a:r>
              <a:rPr lang="pl-PL" sz="1500" b="1" dirty="0" smtClean="0">
                <a:solidFill>
                  <a:schemeClr val="tx1"/>
                </a:solidFill>
                <a:latin typeface="Lato" panose="020F0502020204030203" pitchFamily="34" charset="0"/>
                <a:ea typeface="Lato" panose="020F0502020204030203" pitchFamily="34" charset="0"/>
                <a:cs typeface="Lato" panose="020F0502020204030203" pitchFamily="34" charset="0"/>
              </a:rPr>
              <a:t>oddziaływanie na podmioty odpowiedzialne za „niską emisję”</a:t>
            </a: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 Problem ten został bowiem w ograniczonym stopniu zaspokojony w ramach wsparcia środowiska. </a:t>
            </a:r>
          </a:p>
        </p:txBody>
      </p:sp>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Priorytet V. </a:t>
            </a:r>
            <a:r>
              <a:rPr lang="pl-PL" sz="2200" b="1" dirty="0" smtClean="0">
                <a:latin typeface="Lato" panose="020F0502020204030203" pitchFamily="34" charset="0"/>
                <a:ea typeface="Lato" panose="020F0502020204030203" pitchFamily="34" charset="0"/>
                <a:cs typeface="Lato" panose="020F0502020204030203" pitchFamily="34" charset="0"/>
              </a:rPr>
              <a:t>ŚRODOWISKO</a:t>
            </a:r>
            <a:r>
              <a:rPr lang="pl-PL" sz="2200" dirty="0">
                <a:latin typeface="Lato" panose="020F0502020204030203" pitchFamily="34" charset="0"/>
                <a:ea typeface="Lato" panose="020F0502020204030203" pitchFamily="34" charset="0"/>
                <a:cs typeface="Lato" panose="020F0502020204030203" pitchFamily="34" charset="0"/>
              </a:rPr>
              <a:t/>
            </a:r>
            <a:br>
              <a:rPr lang="pl-PL" sz="2200" dirty="0">
                <a:latin typeface="Lato" panose="020F0502020204030203" pitchFamily="34" charset="0"/>
                <a:ea typeface="Lato" panose="020F0502020204030203" pitchFamily="34" charset="0"/>
                <a:cs typeface="Lato" panose="020F0502020204030203" pitchFamily="34" charset="0"/>
              </a:rPr>
            </a:br>
            <a:endParaRPr lang="pl-PL" sz="22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00601881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80999" y="1719070"/>
            <a:ext cx="8407893" cy="4662257"/>
          </a:xfrm>
        </p:spPr>
        <p:txBody>
          <a:bodyPr>
            <a:normAutofit/>
          </a:bodyPr>
          <a:lstStyle/>
          <a:p>
            <a:pPr algn="just">
              <a:buClr>
                <a:srgbClr val="FFC000"/>
              </a:buClr>
              <a:buFont typeface="Wingdings" panose="05000000000000000000" pitchFamily="2" charset="2"/>
              <a:buChar char=""/>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Efekty wsparcia w ramach Priorytetu VI uwarunkowane były silnie specyfiką regionu, który obejmuje dużo terenów zdegradowanych (poprzemysłowych, powojskowych, po PGR-owskich i miejskich) zarówno w miastach (a nawet w centrach miast</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jak i poza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miastami.</a:t>
            </a:r>
          </a:p>
          <a:p>
            <a:pPr algn="just">
              <a:buClr>
                <a:srgbClr val="FFC000"/>
              </a:buClr>
              <a:buFont typeface="Wingdings" panose="05000000000000000000" pitchFamily="2" charset="2"/>
              <a:buChar char=""/>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Osiągnięto widoczne</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 pozytywne efekty, ale ich liczba i skala pozwoliła na zaspokojenie tylko niewielkiej części istniejących w tym zakresie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potrzeb.</a:t>
            </a:r>
          </a:p>
          <a:p>
            <a:pPr algn="just">
              <a:buClr>
                <a:srgbClr val="FFC000"/>
              </a:buClr>
              <a:buFont typeface="Wingdings" panose="05000000000000000000" pitchFamily="2" charset="2"/>
              <a:buChar char=""/>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Badanie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pokazało,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że dobrym przykładem wydatkowania środków w ramach rozwoju miast była inicjatywa JESSICA w ramach której realizowano wsparcie w formie instrumentów finansowych. Projekty te realizowane były później niż wsparcie dotacyjne. W wyższym stopniu niż w zakresie dotacji udało się osiągnąć realizację projektów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rewitalizacyjnych,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komplementarnie odnoszących się do zidentyfikowanych problemów obszarów zdegradowanych w sferze nie tylko infrastrukturalnej, lecz również społecznej i gospodarczej. </a:t>
            </a:r>
          </a:p>
          <a:p>
            <a:pPr>
              <a:buClr>
                <a:srgbClr val="FFC000"/>
              </a:buClr>
              <a:buFont typeface="Wingdings" panose="05000000000000000000" pitchFamily="2" charset="2"/>
              <a:buChar char="Ø"/>
            </a:pPr>
            <a:endParaRPr lang="pl-PL" sz="1600" dirty="0"/>
          </a:p>
        </p:txBody>
      </p:sp>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Priorytet VI. </a:t>
            </a:r>
            <a:r>
              <a:rPr lang="pl-PL" sz="2200" b="1" dirty="0">
                <a:latin typeface="Lato" panose="020F0502020204030203" pitchFamily="34" charset="0"/>
                <a:ea typeface="Lato" panose="020F0502020204030203" pitchFamily="34" charset="0"/>
                <a:cs typeface="Lato" panose="020F0502020204030203" pitchFamily="34" charset="0"/>
              </a:rPr>
              <a:t>Zrównoważony rozwój miast</a:t>
            </a:r>
          </a:p>
        </p:txBody>
      </p:sp>
    </p:spTree>
    <p:extLst>
      <p:ext uri="{BB962C8B-B14F-4D97-AF65-F5344CB8AC3E}">
        <p14:creationId xmlns:p14="http://schemas.microsoft.com/office/powerpoint/2010/main" val="10845862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80999" y="1719070"/>
            <a:ext cx="8407893" cy="4734265"/>
          </a:xfrm>
        </p:spPr>
        <p:txBody>
          <a:bodyPr>
            <a:normAutofit fontScale="92500"/>
          </a:bodyPr>
          <a:lstStyle/>
          <a:p>
            <a:pPr algn="just">
              <a:buClr>
                <a:srgbClr val="FFC000"/>
              </a:buClr>
              <a:buFont typeface="Wingdings" panose="05000000000000000000" pitchFamily="2" charset="2"/>
              <a:buChar char="Ü"/>
            </a:pPr>
            <a:r>
              <a:rPr lang="pl-PL" sz="1700" dirty="0">
                <a:solidFill>
                  <a:schemeClr val="tx1"/>
                </a:solidFill>
                <a:latin typeface="Lato" panose="020F0502020204030203" pitchFamily="34" charset="0"/>
                <a:ea typeface="Lato" panose="020F0502020204030203" pitchFamily="34" charset="0"/>
                <a:cs typeface="Lato" panose="020F0502020204030203" pitchFamily="34" charset="0"/>
              </a:rPr>
              <a:t>Efekty wsparcia transportu publicznego dotyczą zwiększenia </a:t>
            </a:r>
            <a:r>
              <a:rPr lang="pl-PL" sz="1700" b="1" dirty="0">
                <a:solidFill>
                  <a:schemeClr val="tx1"/>
                </a:solidFill>
                <a:latin typeface="Lato" panose="020F0502020204030203" pitchFamily="34" charset="0"/>
                <a:ea typeface="Lato" panose="020F0502020204030203" pitchFamily="34" charset="0"/>
                <a:cs typeface="Lato" panose="020F0502020204030203" pitchFamily="34" charset="0"/>
              </a:rPr>
              <a:t>dostępności i jakości usług komunikacyjnych</a:t>
            </a:r>
            <a:r>
              <a:rPr lang="pl-PL" sz="1700" dirty="0">
                <a:solidFill>
                  <a:schemeClr val="tx1"/>
                </a:solidFill>
                <a:latin typeface="Lato" panose="020F0502020204030203" pitchFamily="34" charset="0"/>
                <a:ea typeface="Lato" panose="020F0502020204030203" pitchFamily="34" charset="0"/>
                <a:cs typeface="Lato" panose="020F0502020204030203" pitchFamily="34" charset="0"/>
              </a:rPr>
              <a:t>, ze szczególnym uwzględnieniem osób niepełnosprawnych oraz zmniejszenia emisji gazów cieplarnianych do środowiska. </a:t>
            </a:r>
            <a:endPar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rPr>
              <a:t>Zwiększenie </a:t>
            </a:r>
            <a:r>
              <a:rPr lang="pl-PL" sz="1700" dirty="0">
                <a:solidFill>
                  <a:schemeClr val="tx1"/>
                </a:solidFill>
                <a:latin typeface="Lato" panose="020F0502020204030203" pitchFamily="34" charset="0"/>
                <a:ea typeface="Lato" panose="020F0502020204030203" pitchFamily="34" charset="0"/>
                <a:cs typeface="Lato" panose="020F0502020204030203" pitchFamily="34" charset="0"/>
              </a:rPr>
              <a:t>przepustowości modernizowanych dróg, </a:t>
            </a:r>
            <a:r>
              <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rPr>
              <a:t>spowodowało większy </a:t>
            </a:r>
            <a:r>
              <a:rPr lang="pl-PL" sz="1700" dirty="0">
                <a:solidFill>
                  <a:schemeClr val="tx1"/>
                </a:solidFill>
                <a:latin typeface="Lato" panose="020F0502020204030203" pitchFamily="34" charset="0"/>
                <a:ea typeface="Lato" panose="020F0502020204030203" pitchFamily="34" charset="0"/>
                <a:cs typeface="Lato" panose="020F0502020204030203" pitchFamily="34" charset="0"/>
              </a:rPr>
              <a:t>niż zakładany wzrost natężenia ruchu i mniejsze niż zakładane zwiększenie drożności modernizowanych ciągów komunikacyjnych. </a:t>
            </a:r>
            <a:endPar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rPr>
              <a:t>W </a:t>
            </a:r>
            <a:r>
              <a:rPr lang="pl-PL" sz="1700" dirty="0">
                <a:solidFill>
                  <a:schemeClr val="tx1"/>
                </a:solidFill>
                <a:latin typeface="Lato" panose="020F0502020204030203" pitchFamily="34" charset="0"/>
                <a:ea typeface="Lato" panose="020F0502020204030203" pitchFamily="34" charset="0"/>
                <a:cs typeface="Lato" panose="020F0502020204030203" pitchFamily="34" charset="0"/>
              </a:rPr>
              <a:t>trakcie realizacji RPO </a:t>
            </a:r>
            <a:r>
              <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rPr>
              <a:t>WSL 2007-2013 </a:t>
            </a:r>
            <a:r>
              <a:rPr lang="pl-PL" sz="1700" b="1" dirty="0" smtClean="0">
                <a:solidFill>
                  <a:schemeClr val="tx1"/>
                </a:solidFill>
                <a:latin typeface="Lato" panose="020F0502020204030203" pitchFamily="34" charset="0"/>
                <a:ea typeface="Lato" panose="020F0502020204030203" pitchFamily="34" charset="0"/>
                <a:cs typeface="Lato" panose="020F0502020204030203" pitchFamily="34" charset="0"/>
              </a:rPr>
              <a:t>nie </a:t>
            </a:r>
            <a:r>
              <a:rPr lang="pl-PL" sz="1700" b="1" dirty="0">
                <a:solidFill>
                  <a:schemeClr val="tx1"/>
                </a:solidFill>
                <a:latin typeface="Lato" panose="020F0502020204030203" pitchFamily="34" charset="0"/>
                <a:ea typeface="Lato" panose="020F0502020204030203" pitchFamily="34" charset="0"/>
                <a:cs typeface="Lato" panose="020F0502020204030203" pitchFamily="34" charset="0"/>
              </a:rPr>
              <a:t>odnotowano wystąpienia negatywnych efektów przeprowadzonych działań</a:t>
            </a:r>
            <a:r>
              <a:rPr lang="pl-PL" sz="1700" dirty="0">
                <a:solidFill>
                  <a:schemeClr val="tx1"/>
                </a:solidFill>
                <a:latin typeface="Lato" panose="020F0502020204030203" pitchFamily="34" charset="0"/>
                <a:ea typeface="Lato" panose="020F0502020204030203" pitchFamily="34" charset="0"/>
                <a:cs typeface="Lato" panose="020F0502020204030203" pitchFamily="34" charset="0"/>
              </a:rPr>
              <a:t>. Odnotowano dodatkowe, niezakładane efekty pozytywne, takie jak rozwinięcie współpracy międzygminnej dla użytkowania zakupionego </a:t>
            </a:r>
            <a:r>
              <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rPr>
              <a:t>taboru.</a:t>
            </a:r>
          </a:p>
          <a:p>
            <a:pPr algn="just">
              <a:buClr>
                <a:srgbClr val="FFC000"/>
              </a:buClr>
              <a:buFont typeface="Wingdings" panose="05000000000000000000" pitchFamily="2" charset="2"/>
              <a:buChar char="Ü"/>
            </a:pPr>
            <a:r>
              <a:rPr lang="pl-PL" sz="1700" b="1" dirty="0">
                <a:solidFill>
                  <a:schemeClr val="tx1"/>
                </a:solidFill>
                <a:latin typeface="Lato" panose="020F0502020204030203" pitchFamily="34" charset="0"/>
                <a:ea typeface="Lato" panose="020F0502020204030203" pitchFamily="34" charset="0"/>
                <a:cs typeface="Lato" panose="020F0502020204030203" pitchFamily="34" charset="0"/>
              </a:rPr>
              <a:t>W niepełnym stopniu zrealizowany został cel poprawy bezpieczeństwa na drodze</a:t>
            </a:r>
            <a:r>
              <a:rPr lang="pl-PL" sz="1700" dirty="0">
                <a:solidFill>
                  <a:schemeClr val="tx1"/>
                </a:solidFill>
                <a:latin typeface="Lato" panose="020F0502020204030203" pitchFamily="34" charset="0"/>
                <a:ea typeface="Lato" panose="020F0502020204030203" pitchFamily="34" charset="0"/>
                <a:cs typeface="Lato" panose="020F0502020204030203" pitchFamily="34" charset="0"/>
              </a:rPr>
              <a:t>, przy znaczącym koszcie inwestycji w rozwiązania inżynierii ruchu drogowego. </a:t>
            </a:r>
            <a:endPar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rPr>
              <a:t>Wymiana </a:t>
            </a:r>
            <a:r>
              <a:rPr lang="pl-PL" sz="1700" dirty="0">
                <a:solidFill>
                  <a:schemeClr val="tx1"/>
                </a:solidFill>
                <a:latin typeface="Lato" panose="020F0502020204030203" pitchFamily="34" charset="0"/>
                <a:ea typeface="Lato" panose="020F0502020204030203" pitchFamily="34" charset="0"/>
                <a:cs typeface="Lato" panose="020F0502020204030203" pitchFamily="34" charset="0"/>
              </a:rPr>
              <a:t>taboru komunikacji publicznej w niewystarczającym stopniu przełożyła się na rozszerzenie terytorialnego zasięgu komunikacji </a:t>
            </a:r>
            <a:r>
              <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rPr>
              <a:t>zbiorowej. </a:t>
            </a:r>
            <a:r>
              <a:rPr lang="pl-PL" sz="1700" dirty="0">
                <a:solidFill>
                  <a:schemeClr val="tx1"/>
                </a:solidFill>
                <a:latin typeface="Lato" panose="020F0502020204030203" pitchFamily="34" charset="0"/>
                <a:ea typeface="Lato" panose="020F0502020204030203" pitchFamily="34" charset="0"/>
                <a:cs typeface="Lato" panose="020F0502020204030203" pitchFamily="34" charset="0"/>
              </a:rPr>
              <a:t>P</a:t>
            </a:r>
            <a:r>
              <a:rPr lang="pl-PL" sz="1700" dirty="0" smtClean="0">
                <a:solidFill>
                  <a:schemeClr val="tx1"/>
                </a:solidFill>
                <a:latin typeface="Lato" panose="020F0502020204030203" pitchFamily="34" charset="0"/>
                <a:ea typeface="Lato" panose="020F0502020204030203" pitchFamily="34" charset="0"/>
                <a:cs typeface="Lato" panose="020F0502020204030203" pitchFamily="34" charset="0"/>
              </a:rPr>
              <a:t>oprawa </a:t>
            </a:r>
            <a:r>
              <a:rPr lang="pl-PL" sz="1700" dirty="0">
                <a:solidFill>
                  <a:schemeClr val="tx1"/>
                </a:solidFill>
                <a:latin typeface="Lato" panose="020F0502020204030203" pitchFamily="34" charset="0"/>
                <a:ea typeface="Lato" panose="020F0502020204030203" pitchFamily="34" charset="0"/>
                <a:cs typeface="Lato" panose="020F0502020204030203" pitchFamily="34" charset="0"/>
              </a:rPr>
              <a:t>komfortu i bezpieczeństwa podróży spowodowała jednak wzrost liczby pasażerów. </a:t>
            </a:r>
          </a:p>
          <a:p>
            <a:pPr>
              <a:buClr>
                <a:srgbClr val="FFC000"/>
              </a:buClr>
              <a:buFont typeface="Wingdings" panose="05000000000000000000" pitchFamily="2" charset="2"/>
              <a:buChar char="Ü"/>
            </a:pPr>
            <a:endParaRPr lang="pl-PL" dirty="0"/>
          </a:p>
        </p:txBody>
      </p:sp>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Priorytet VII. </a:t>
            </a:r>
            <a:r>
              <a:rPr lang="pl-PL" sz="2200" b="1" dirty="0" smtClean="0">
                <a:latin typeface="Lato" panose="020F0502020204030203" pitchFamily="34" charset="0"/>
                <a:ea typeface="Lato" panose="020F0502020204030203" pitchFamily="34" charset="0"/>
                <a:cs typeface="Lato" panose="020F0502020204030203" pitchFamily="34" charset="0"/>
              </a:rPr>
              <a:t>TRANSPORT</a:t>
            </a:r>
            <a:r>
              <a:rPr lang="pl-PL" sz="2400" dirty="0">
                <a:latin typeface="Lato" panose="020F0502020204030203" pitchFamily="34" charset="0"/>
                <a:ea typeface="Lato" panose="020F0502020204030203" pitchFamily="34" charset="0"/>
                <a:cs typeface="Lato" panose="020F0502020204030203" pitchFamily="34" charset="0"/>
              </a:rPr>
              <a:t/>
            </a:r>
            <a:br>
              <a:rPr lang="pl-PL" sz="2400" dirty="0">
                <a:latin typeface="Lato" panose="020F0502020204030203" pitchFamily="34" charset="0"/>
                <a:ea typeface="Lato" panose="020F0502020204030203" pitchFamily="34" charset="0"/>
                <a:cs typeface="Lato" panose="020F0502020204030203" pitchFamily="34" charset="0"/>
              </a:rPr>
            </a:br>
            <a:endParaRPr lang="pl-PL"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87538727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pPr algn="just">
              <a:buClr>
                <a:srgbClr val="FFC000"/>
              </a:buClr>
              <a:buFont typeface="Wingdings" panose="05000000000000000000" pitchFamily="2" charset="2"/>
              <a:buChar char="Ü"/>
            </a:pPr>
            <a:r>
              <a:rPr lang="pl-PL" sz="1900" dirty="0">
                <a:solidFill>
                  <a:schemeClr val="tx1"/>
                </a:solidFill>
                <a:latin typeface="Lato" panose="020F0502020204030203" pitchFamily="34" charset="0"/>
                <a:ea typeface="Lato" panose="020F0502020204030203" pitchFamily="34" charset="0"/>
                <a:cs typeface="Lato" panose="020F0502020204030203" pitchFamily="34" charset="0"/>
              </a:rPr>
              <a:t>W ramach Priorytetu VIII </a:t>
            </a:r>
            <a:r>
              <a:rPr lang="pl-PL" sz="1900" b="1" dirty="0">
                <a:solidFill>
                  <a:schemeClr val="tx1"/>
                </a:solidFill>
                <a:latin typeface="Lato" panose="020F0502020204030203" pitchFamily="34" charset="0"/>
                <a:ea typeface="Lato" panose="020F0502020204030203" pitchFamily="34" charset="0"/>
                <a:cs typeface="Lato" panose="020F0502020204030203" pitchFamily="34" charset="0"/>
              </a:rPr>
              <a:t>rozwinięto infrastrukturę uczelni wyższych, szkół działających w systemie oświaty oraz instytucji kształcenia ustawicznego</a:t>
            </a:r>
            <a:r>
              <a:rPr lang="pl-PL" sz="1900" dirty="0">
                <a:solidFill>
                  <a:schemeClr val="tx1"/>
                </a:solidFill>
                <a:latin typeface="Lato" panose="020F0502020204030203" pitchFamily="34" charset="0"/>
                <a:ea typeface="Lato" panose="020F0502020204030203" pitchFamily="34" charset="0"/>
                <a:cs typeface="Lato" panose="020F0502020204030203" pitchFamily="34" charset="0"/>
              </a:rPr>
              <a:t>, w celu stworzenia warunków o wysokich kwalifikacjach zawodowych, poszukiwanych na rynku </a:t>
            </a:r>
            <a:r>
              <a:rPr lang="pl-PL" sz="1900" dirty="0" smtClean="0">
                <a:solidFill>
                  <a:schemeClr val="tx1"/>
                </a:solidFill>
                <a:latin typeface="Lato" panose="020F0502020204030203" pitchFamily="34" charset="0"/>
                <a:ea typeface="Lato" panose="020F0502020204030203" pitchFamily="34" charset="0"/>
                <a:cs typeface="Lato" panose="020F0502020204030203" pitchFamily="34" charset="0"/>
              </a:rPr>
              <a:t>pracy. </a:t>
            </a:r>
          </a:p>
          <a:p>
            <a:pPr algn="just">
              <a:buClr>
                <a:srgbClr val="FFC000"/>
              </a:buClr>
              <a:buFont typeface="Wingdings" panose="05000000000000000000" pitchFamily="2" charset="2"/>
              <a:buChar char="Ü"/>
            </a:pPr>
            <a:r>
              <a:rPr lang="pl-PL" sz="1900" dirty="0" smtClean="0">
                <a:solidFill>
                  <a:schemeClr val="tx1"/>
                </a:solidFill>
                <a:latin typeface="Lato" panose="020F0502020204030203" pitchFamily="34" charset="0"/>
                <a:ea typeface="Lato" panose="020F0502020204030203" pitchFamily="34" charset="0"/>
                <a:cs typeface="Lato" panose="020F0502020204030203" pitchFamily="34" charset="0"/>
              </a:rPr>
              <a:t>Największy </a:t>
            </a:r>
            <a:r>
              <a:rPr lang="pl-PL" sz="1900" dirty="0">
                <a:solidFill>
                  <a:schemeClr val="tx1"/>
                </a:solidFill>
                <a:latin typeface="Lato" panose="020F0502020204030203" pitchFamily="34" charset="0"/>
                <a:ea typeface="Lato" panose="020F0502020204030203" pitchFamily="34" charset="0"/>
                <a:cs typeface="Lato" panose="020F0502020204030203" pitchFamily="34" charset="0"/>
              </a:rPr>
              <a:t>wkład RPO </a:t>
            </a:r>
            <a:r>
              <a:rPr lang="pl-PL" sz="1900" dirty="0" smtClean="0">
                <a:solidFill>
                  <a:schemeClr val="tx1"/>
                </a:solidFill>
                <a:latin typeface="Lato" panose="020F0502020204030203" pitchFamily="34" charset="0"/>
                <a:ea typeface="Lato" panose="020F0502020204030203" pitchFamily="34" charset="0"/>
                <a:cs typeface="Lato" panose="020F0502020204030203" pitchFamily="34" charset="0"/>
              </a:rPr>
              <a:t>WSL 2007-2013 miał </a:t>
            </a:r>
            <a:r>
              <a:rPr lang="pl-PL" sz="1900" dirty="0">
                <a:solidFill>
                  <a:schemeClr val="tx1"/>
                </a:solidFill>
                <a:latin typeface="Lato" panose="020F0502020204030203" pitchFamily="34" charset="0"/>
                <a:ea typeface="Lato" panose="020F0502020204030203" pitchFamily="34" charset="0"/>
                <a:cs typeface="Lato" panose="020F0502020204030203" pitchFamily="34" charset="0"/>
              </a:rPr>
              <a:t>miejsce w sektorze kształcenia wyższego (ponad 1/3 szkół wyższych w województwie korzystała z działań Priorytetu VIII) oraz w sektorze kształcenia ustawicznego (z projektów skorzystało około 28% osób uczestniczących w kształceniu ustawicznym w województwie). </a:t>
            </a:r>
            <a:endParaRPr lang="pl-PL" sz="19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900" dirty="0">
                <a:solidFill>
                  <a:schemeClr val="tx1"/>
                </a:solidFill>
                <a:latin typeface="Lato" panose="020F0502020204030203" pitchFamily="34" charset="0"/>
                <a:ea typeface="Lato" panose="020F0502020204030203" pitchFamily="34" charset="0"/>
                <a:cs typeface="Lato" panose="020F0502020204030203" pitchFamily="34" charset="0"/>
              </a:rPr>
              <a:t>Stosunkowo najmniej były </a:t>
            </a:r>
            <a:r>
              <a:rPr lang="pl-PL" sz="1900" dirty="0" smtClean="0">
                <a:solidFill>
                  <a:schemeClr val="tx1"/>
                </a:solidFill>
                <a:latin typeface="Lato" panose="020F0502020204030203" pitchFamily="34" charset="0"/>
                <a:ea typeface="Lato" panose="020F0502020204030203" pitchFamily="34" charset="0"/>
                <a:cs typeface="Lato" panose="020F0502020204030203" pitchFamily="34" charset="0"/>
              </a:rPr>
              <a:t>popularne </a:t>
            </a:r>
            <a:r>
              <a:rPr lang="pl-PL" sz="1900" dirty="0">
                <a:solidFill>
                  <a:schemeClr val="tx1"/>
                </a:solidFill>
                <a:latin typeface="Lato" panose="020F0502020204030203" pitchFamily="34" charset="0"/>
                <a:ea typeface="Lato" panose="020F0502020204030203" pitchFamily="34" charset="0"/>
                <a:cs typeface="Lato" panose="020F0502020204030203" pitchFamily="34" charset="0"/>
              </a:rPr>
              <a:t>projekty z zakresu informatycznych systemów zarządzania. </a:t>
            </a:r>
            <a:endParaRPr lang="pl-PL" sz="19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900" dirty="0">
                <a:solidFill>
                  <a:schemeClr val="tx1"/>
                </a:solidFill>
                <a:latin typeface="Lato" panose="020F0502020204030203" pitchFamily="34" charset="0"/>
                <a:ea typeface="Lato" panose="020F0502020204030203" pitchFamily="34" charset="0"/>
                <a:cs typeface="Lato" panose="020F0502020204030203" pitchFamily="34" charset="0"/>
              </a:rPr>
              <a:t>Wsparcie w ramach Priorytetu VIII zasadniczo było </a:t>
            </a:r>
            <a:r>
              <a:rPr lang="pl-PL" sz="1900" b="1" dirty="0">
                <a:solidFill>
                  <a:schemeClr val="tx1"/>
                </a:solidFill>
                <a:latin typeface="Lato" panose="020F0502020204030203" pitchFamily="34" charset="0"/>
                <a:ea typeface="Lato" panose="020F0502020204030203" pitchFamily="34" charset="0"/>
                <a:cs typeface="Lato" panose="020F0502020204030203" pitchFamily="34" charset="0"/>
              </a:rPr>
              <a:t>proporcjonalne do liczby instytucji edukacyjnych/uczniów w poszczególnych subregionach</a:t>
            </a:r>
            <a:r>
              <a:rPr lang="pl-PL" sz="1900" dirty="0">
                <a:solidFill>
                  <a:schemeClr val="tx1"/>
                </a:solidFill>
                <a:latin typeface="Lato" panose="020F0502020204030203" pitchFamily="34" charset="0"/>
                <a:ea typeface="Lato" panose="020F0502020204030203" pitchFamily="34" charset="0"/>
                <a:cs typeface="Lato" panose="020F0502020204030203" pitchFamily="34" charset="0"/>
              </a:rPr>
              <a:t>. Wystąpiła jednak różnica między subregionami pod względem rodzajów </a:t>
            </a:r>
            <a:r>
              <a:rPr lang="pl-PL" sz="1900" dirty="0" smtClean="0">
                <a:solidFill>
                  <a:schemeClr val="tx1"/>
                </a:solidFill>
                <a:latin typeface="Lato" panose="020F0502020204030203" pitchFamily="34" charset="0"/>
                <a:ea typeface="Lato" panose="020F0502020204030203" pitchFamily="34" charset="0"/>
                <a:cs typeface="Lato" panose="020F0502020204030203" pitchFamily="34" charset="0"/>
              </a:rPr>
              <a:t>inwestycji. </a:t>
            </a:r>
          </a:p>
          <a:p>
            <a:pPr algn="just">
              <a:buClr>
                <a:srgbClr val="FFC000"/>
              </a:buClr>
              <a:buFont typeface="Wingdings" panose="05000000000000000000" pitchFamily="2" charset="2"/>
              <a:buChar char="Ü"/>
            </a:pPr>
            <a:r>
              <a:rPr lang="pl-PL" sz="1900" dirty="0" smtClean="0">
                <a:solidFill>
                  <a:schemeClr val="tx1"/>
                </a:solidFill>
                <a:latin typeface="Lato" panose="020F0502020204030203" pitchFamily="34" charset="0"/>
                <a:ea typeface="Lato" panose="020F0502020204030203" pitchFamily="34" charset="0"/>
                <a:cs typeface="Lato" panose="020F0502020204030203" pitchFamily="34" charset="0"/>
              </a:rPr>
              <a:t>W </a:t>
            </a:r>
            <a:r>
              <a:rPr lang="pl-PL" sz="1900" dirty="0">
                <a:solidFill>
                  <a:schemeClr val="tx1"/>
                </a:solidFill>
                <a:latin typeface="Lato" panose="020F0502020204030203" pitchFamily="34" charset="0"/>
                <a:ea typeface="Lato" panose="020F0502020204030203" pitchFamily="34" charset="0"/>
                <a:cs typeface="Lato" panose="020F0502020204030203" pitchFamily="34" charset="0"/>
              </a:rPr>
              <a:t>przypadku szkół działających w systemie oświaty wsparciem objęty został bardzo niewielki odsetek instytucji, natomiast działania </a:t>
            </a:r>
            <a:r>
              <a:rPr lang="pl-PL" sz="1900" dirty="0" smtClean="0">
                <a:solidFill>
                  <a:schemeClr val="tx1"/>
                </a:solidFill>
                <a:latin typeface="Lato" panose="020F0502020204030203" pitchFamily="34" charset="0"/>
                <a:ea typeface="Lato" panose="020F0502020204030203" pitchFamily="34" charset="0"/>
                <a:cs typeface="Lato" panose="020F0502020204030203" pitchFamily="34" charset="0"/>
              </a:rPr>
              <a:t>RPO WSL </a:t>
            </a:r>
            <a:r>
              <a:rPr lang="pl-PL" sz="1900" dirty="0">
                <a:solidFill>
                  <a:schemeClr val="tx1"/>
                </a:solidFill>
                <a:latin typeface="Lato" panose="020F0502020204030203" pitchFamily="34" charset="0"/>
                <a:ea typeface="Lato" panose="020F0502020204030203" pitchFamily="34" charset="0"/>
                <a:cs typeface="Lato" panose="020F0502020204030203" pitchFamily="34" charset="0"/>
              </a:rPr>
              <a:t>przyczyniły się do wyrównania dostępu do szkolnej infrastruktury sportowej, zwłaszcza na terenach wiejskich. </a:t>
            </a:r>
          </a:p>
          <a:p>
            <a:pPr>
              <a:buClr>
                <a:srgbClr val="FFC000"/>
              </a:buClr>
              <a:buFont typeface="Wingdings" panose="05000000000000000000" pitchFamily="2" charset="2"/>
              <a:buChar char="Ü"/>
            </a:pPr>
            <a:endParaRPr lang="pl-PL" dirty="0"/>
          </a:p>
        </p:txBody>
      </p:sp>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Priorytet VIII. </a:t>
            </a:r>
            <a:r>
              <a:rPr lang="pl-PL" sz="2200" b="1" dirty="0">
                <a:latin typeface="Lato" panose="020F0502020204030203" pitchFamily="34" charset="0"/>
                <a:ea typeface="Lato" panose="020F0502020204030203" pitchFamily="34" charset="0"/>
                <a:cs typeface="Lato" panose="020F0502020204030203" pitchFamily="34" charset="0"/>
              </a:rPr>
              <a:t>Infrastruktura edukacyjna</a:t>
            </a:r>
            <a:r>
              <a:rPr lang="pl-PL" sz="2400" dirty="0">
                <a:latin typeface="Lato" panose="020F0502020204030203" pitchFamily="34" charset="0"/>
                <a:ea typeface="Lato" panose="020F0502020204030203" pitchFamily="34" charset="0"/>
                <a:cs typeface="Lato" panose="020F0502020204030203" pitchFamily="34" charset="0"/>
              </a:rPr>
              <a:t/>
            </a:r>
            <a:br>
              <a:rPr lang="pl-PL" sz="2400" dirty="0">
                <a:latin typeface="Lato" panose="020F0502020204030203" pitchFamily="34" charset="0"/>
                <a:ea typeface="Lato" panose="020F0502020204030203" pitchFamily="34" charset="0"/>
                <a:cs typeface="Lato" panose="020F0502020204030203" pitchFamily="34" charset="0"/>
              </a:rPr>
            </a:br>
            <a:endParaRPr lang="pl-PL"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252612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buClr>
                <a:srgbClr val="FFC000"/>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W ramach Priorytetu IX przede wszystkim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doposażono i zmodernizowano instytucje ochrony zdrowia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 zakłady lecznictwa zamkniętego oraz otwartego. Ponadto zbudowano, wyremontowano i zmodernizowano szereg obiektów lokalnej infrastruktury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sportowej.</a:t>
            </a:r>
          </a:p>
          <a:p>
            <a:pPr algn="just">
              <a:buClr>
                <a:srgbClr val="FFC000"/>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Zdecydowanie zwiększyła się dostępność usług w prywatnych zakładach opieki zdrowotnej (działanie 9.2). </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Dzięki wsparciu infrastruktury sportowej zwiększyła się aktywność fizyczna mieszkańców.</a:t>
            </a:r>
          </a:p>
          <a:p>
            <a:pPr algn="just">
              <a:buClr>
                <a:srgbClr val="FFC000"/>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Problemem pozostaje cały czas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niewystarczająca dostępność infrastruktury ochrony zdrowia w subregionach północnym, a zwłaszcza zachodnim</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 Ponadto poprawa infrastruktury póki co nie przekłada się na poprawę stanu zdrowia mieszkańców – województwo śląskie nadal pozostaje jednym z regionów o najgorszym stanie zdrowia. </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Priorytet IX. </a:t>
            </a:r>
            <a:r>
              <a:rPr lang="pl-PL" sz="2200" b="1" dirty="0">
                <a:latin typeface="Lato" panose="020F0502020204030203" pitchFamily="34" charset="0"/>
                <a:ea typeface="Lato" panose="020F0502020204030203" pitchFamily="34" charset="0"/>
                <a:cs typeface="Lato" panose="020F0502020204030203" pitchFamily="34" charset="0"/>
              </a:rPr>
              <a:t>Zdrowie i rekrea</a:t>
            </a:r>
            <a:r>
              <a:rPr lang="pl-PL" sz="2400" b="1" dirty="0">
                <a:latin typeface="Lato" panose="020F0502020204030203" pitchFamily="34" charset="0"/>
                <a:ea typeface="Lato" panose="020F0502020204030203" pitchFamily="34" charset="0"/>
                <a:cs typeface="Lato" panose="020F0502020204030203" pitchFamily="34" charset="0"/>
              </a:rPr>
              <a:t>cja</a:t>
            </a:r>
            <a:r>
              <a:rPr lang="pl-PL" sz="2400" dirty="0">
                <a:latin typeface="Lato" panose="020F0502020204030203" pitchFamily="34" charset="0"/>
                <a:ea typeface="Lato" panose="020F0502020204030203" pitchFamily="34" charset="0"/>
                <a:cs typeface="Lato" panose="020F0502020204030203" pitchFamily="34" charset="0"/>
              </a:rPr>
              <a:t/>
            </a:r>
            <a:br>
              <a:rPr lang="pl-PL" sz="2400" dirty="0">
                <a:latin typeface="Lato" panose="020F0502020204030203" pitchFamily="34" charset="0"/>
                <a:ea typeface="Lato" panose="020F0502020204030203" pitchFamily="34" charset="0"/>
                <a:cs typeface="Lato" panose="020F0502020204030203" pitchFamily="34" charset="0"/>
              </a:rPr>
            </a:br>
            <a:endParaRPr lang="pl-PL"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44621342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buClr>
                <a:srgbClr val="FFC000"/>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Zadania w ramach zarządzania Programem wykonywały IZ (Zarząd Województwa Śląskiego) oraz IP2 (Śląskie Centrum Przedsiębiorczości). Zasoby instytucjonalne wystarczały do realizacji zadań,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mimo iż Śląskie Centrum Przedsiębiorczości było instytucją tworzoną od zera.</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 </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Struktura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wewnętrzna jednostek była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efektywna</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 wraz ze zmianami zapotrzebowania na pracowników następowały przesunięcia. </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Podręcznik procedur ulegał ciągłym zmianom i ulepszeniom. Dobrą praktyką jest prowadzenie Rejestru Odstępstw, dzięki któremu możliwe było uelastycznianie procedur w trakcie realizacji Programu. </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Osiągnięto wskaźnik 18 392 beneficjentów, uczestniczących w szkoleniach, seminariach, konferencjach i spotkaniach, choć osoby te mogą się powtarzać. </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Najważniejsze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trudności w ramach realizacji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Pomocy Technicznej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dotyczyły kwestii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lokalowych.</a:t>
            </a:r>
            <a:endParaRPr lang="pl-PL"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Priorytet X. </a:t>
            </a:r>
            <a:r>
              <a:rPr lang="pl-PL" sz="2200" b="1" dirty="0" smtClean="0">
                <a:latin typeface="Lato" panose="020F0502020204030203" pitchFamily="34" charset="0"/>
                <a:ea typeface="Lato" panose="020F0502020204030203" pitchFamily="34" charset="0"/>
                <a:cs typeface="Lato" panose="020F0502020204030203" pitchFamily="34" charset="0"/>
              </a:rPr>
              <a:t>POMOC TECHNICZNA</a:t>
            </a:r>
            <a:endParaRPr lang="pl-PL" sz="2200" b="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5638071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chemat blokowy: proces 3"/>
          <p:cNvSpPr/>
          <p:nvPr/>
        </p:nvSpPr>
        <p:spPr>
          <a:xfrm>
            <a:off x="1076468" y="1052736"/>
            <a:ext cx="7200800" cy="2304256"/>
          </a:xfrm>
          <a:prstGeom prst="flowChartProcess">
            <a:avLst/>
          </a:prstGeom>
          <a:solidFill>
            <a:schemeClr val="accent3">
              <a:lumMod val="50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pl-PL" sz="2200" b="1" dirty="0">
                <a:latin typeface="Lato" panose="020F0502020204030203" pitchFamily="34" charset="0"/>
                <a:ea typeface="Lato" panose="020F0502020204030203" pitchFamily="34" charset="0"/>
                <a:cs typeface="Lato" panose="020F0502020204030203" pitchFamily="34" charset="0"/>
              </a:rPr>
              <a:t>OCENA EFEKTÓW WSPARCIA NA POZIOMIE CELU GŁÓWNEGO ORAZ CZYNNIKÓW ZEWNĘTRZNYCH I WEWNĘTRZNYCH NA REALIZACJĘ PROGRAMU</a:t>
            </a:r>
            <a:endParaRPr lang="pl-PL" sz="22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3577070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23528" y="1340768"/>
            <a:ext cx="8511481" cy="4662257"/>
          </a:xfrm>
        </p:spPr>
        <p:txBody>
          <a:bodyPr>
            <a:noAutofit/>
          </a:bodyPr>
          <a:lstStyle/>
          <a:p>
            <a:pPr marL="45720" indent="0">
              <a:buClr>
                <a:srgbClr val="E10966"/>
              </a:buClr>
              <a:buNone/>
            </a:pPr>
            <a:endPar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E10966"/>
              </a:buClr>
              <a:buFont typeface="Wingdings" panose="05000000000000000000" pitchFamily="2" charset="2"/>
              <a:buChar char="Ü"/>
            </a:pP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Projekty realizowane w ścieżce PRS charakteryzują </a:t>
            </a:r>
            <a:r>
              <a:rPr lang="pl-PL" sz="1500" b="1" dirty="0">
                <a:solidFill>
                  <a:schemeClr val="tx1"/>
                </a:solidFill>
                <a:latin typeface="Lato" panose="020F0502020204030203" pitchFamily="34" charset="0"/>
                <a:ea typeface="Lato" panose="020F0502020204030203" pitchFamily="34" charset="0"/>
                <a:cs typeface="Lato" panose="020F0502020204030203" pitchFamily="34" charset="0"/>
              </a:rPr>
              <a:t>się dużą efektywnością kosztową i skutecznością</a:t>
            </a: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 wsparcia w obszarze społeczeństwa informacyjnego, transportu i zrównoważonego rozwoju miast. Ze względu na relatywnie wysoki udział projektów partnerskich oraz uruchomieniu struktur współdziałania w ramach PRS można </a:t>
            </a:r>
            <a:r>
              <a:rPr lang="pl-PL" sz="1500" b="1" dirty="0">
                <a:solidFill>
                  <a:schemeClr val="tx1"/>
                </a:solidFill>
                <a:latin typeface="Lato" panose="020F0502020204030203" pitchFamily="34" charset="0"/>
                <a:ea typeface="Lato" panose="020F0502020204030203" pitchFamily="34" charset="0"/>
                <a:cs typeface="Lato" panose="020F0502020204030203" pitchFamily="34" charset="0"/>
              </a:rPr>
              <a:t>mówić o efekcie uruchomienia lokalnych aktorów. </a:t>
            </a:r>
            <a:endParaRPr lang="pl-PL" sz="1500" b="1"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E10966"/>
              </a:buClr>
              <a:buFont typeface="Wingdings" panose="05000000000000000000" pitchFamily="2" charset="2"/>
              <a:buChar char="Ü"/>
            </a:pP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Prawie </a:t>
            </a:r>
            <a:r>
              <a:rPr lang="pl-PL" sz="1500" b="1" dirty="0">
                <a:solidFill>
                  <a:schemeClr val="tx1"/>
                </a:solidFill>
                <a:latin typeface="Lato" panose="020F0502020204030203" pitchFamily="34" charset="0"/>
                <a:ea typeface="Lato" panose="020F0502020204030203" pitchFamily="34" charset="0"/>
                <a:cs typeface="Lato" panose="020F0502020204030203" pitchFamily="34" charset="0"/>
              </a:rPr>
              <a:t>wszystkie działania zrealizowane w ramach RPO WSL 2007-2013 są trwałe</a:t>
            </a: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 zarówno jeśli chodzi o wymaganą 3 - lub 5 letnią trwałość efektów poszczególnych projektów, jak i o trwałość długookresową wykraczającą poza ten okres </a:t>
            </a: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czasu. Wymagana </a:t>
            </a: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trwałość zrealizowanych projektów była staranie monitorowana, między innymi przy pomocy opracowanych w tym celu </a:t>
            </a: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ankiet.</a:t>
            </a:r>
          </a:p>
          <a:p>
            <a:pPr algn="just">
              <a:buClr>
                <a:srgbClr val="E10966"/>
              </a:buClr>
              <a:buFont typeface="Wingdings" panose="05000000000000000000" pitchFamily="2" charset="2"/>
              <a:buChar char="Ü"/>
            </a:pP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Wyniki badania pokazują, że na szczególną uwagę zasługuje występowanie efektu mnożnikowego (np. dzięki powstaniu sal gimnastycznych przy szkołach na obszarach wiejskich aktywizuje się sportowo lokalna społeczność, która z nich korzysta i powstają kluby sportowe</a:t>
            </a: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 </a:t>
            </a: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który można odnosić w zasadzie do wszystkich priorytetów Programu, co wynika ze specyfiki projektów o charakterze infrastrukturalnym. W odniesieniu do wszystkich priorytetów zauważalne jest występowanie również </a:t>
            </a:r>
            <a:r>
              <a:rPr lang="pl-PL" sz="1500" i="1" dirty="0">
                <a:solidFill>
                  <a:schemeClr val="tx1"/>
                </a:solidFill>
                <a:latin typeface="Lato" panose="020F0502020204030203" pitchFamily="34" charset="0"/>
                <a:ea typeface="Lato" panose="020F0502020204030203" pitchFamily="34" charset="0"/>
                <a:cs typeface="Lato" panose="020F0502020204030203" pitchFamily="34" charset="0"/>
              </a:rPr>
              <a:t>efektu behavioural additionality </a:t>
            </a:r>
            <a:r>
              <a:rPr lang="pl-PL" sz="1500" dirty="0">
                <a:solidFill>
                  <a:schemeClr val="tx1"/>
                </a:solidFill>
                <a:latin typeface="Lato" panose="020F0502020204030203" pitchFamily="34" charset="0"/>
                <a:ea typeface="Lato" panose="020F0502020204030203" pitchFamily="34" charset="0"/>
                <a:cs typeface="Lato" panose="020F0502020204030203" pitchFamily="34" charset="0"/>
              </a:rPr>
              <a:t>(np. dzięki inwestycjom na uczelniach, w tym w systemie zarządzania, zmienił się sposób pracy kadry zarządczej na bardziej elastyczny, bardziej partycypacyjny i nowoczesny</a:t>
            </a: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a:t>
            </a:r>
            <a:endParaRPr lang="pl-PL" sz="15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45720" indent="0">
              <a:buNone/>
            </a:pPr>
            <a:endParaRPr lang="pl-PL" dirty="0"/>
          </a:p>
        </p:txBody>
      </p:sp>
      <p:sp>
        <p:nvSpPr>
          <p:cNvPr id="3" name="Tytuł 2"/>
          <p:cNvSpPr>
            <a:spLocks noGrp="1"/>
          </p:cNvSpPr>
          <p:nvPr>
            <p:ph type="title"/>
          </p:nvPr>
        </p:nvSpPr>
        <p:spPr>
          <a:xfrm>
            <a:off x="467544" y="404664"/>
            <a:ext cx="8424936" cy="864096"/>
          </a:xfrm>
        </p:spPr>
        <p:txBody>
          <a:bodyPr/>
          <a:lstStyle/>
          <a:p>
            <a:r>
              <a:rPr lang="pl-PL" sz="2200" dirty="0">
                <a:latin typeface="Lato" panose="020F0502020204030203" pitchFamily="34" charset="0"/>
                <a:ea typeface="Lato" panose="020F0502020204030203" pitchFamily="34" charset="0"/>
                <a:cs typeface="Lato" panose="020F0502020204030203" pitchFamily="34" charset="0"/>
              </a:rPr>
              <a:t>OCENA EFEKTÓW WSPARCIA NA POZIOMIE CELU GŁÓWNEGO ORAZ CZYNNIKÓW ZEWNĘTRZNYCH I WEWNĘTRZNYCH NA REALIZACJĘ PROGRAMU</a:t>
            </a:r>
          </a:p>
        </p:txBody>
      </p:sp>
    </p:spTree>
    <p:extLst>
      <p:ext uri="{BB962C8B-B14F-4D97-AF65-F5344CB8AC3E}">
        <p14:creationId xmlns:p14="http://schemas.microsoft.com/office/powerpoint/2010/main" val="36292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67544" y="260648"/>
            <a:ext cx="8381260" cy="1054394"/>
          </a:xfrm>
        </p:spPr>
        <p:txBody>
          <a:bodyPr/>
          <a:lstStyle/>
          <a:p>
            <a:r>
              <a:rPr lang="pl-PL" dirty="0" smtClean="0">
                <a:latin typeface="Lato" panose="020F0502020204030203" pitchFamily="34" charset="0"/>
                <a:ea typeface="Lato" panose="020F0502020204030203" pitchFamily="34" charset="0"/>
                <a:cs typeface="Lato" panose="020F0502020204030203" pitchFamily="34" charset="0"/>
              </a:rPr>
              <a:t>Metodologia badania</a:t>
            </a:r>
            <a:endParaRPr lang="pl-PL"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20" name="Symbol zastępczy zawartości 19"/>
          <p:cNvGraphicFramePr>
            <a:graphicFrameLocks noGrp="1"/>
          </p:cNvGraphicFramePr>
          <p:nvPr>
            <p:ph idx="1"/>
            <p:extLst>
              <p:ext uri="{D42A27DB-BD31-4B8C-83A1-F6EECF244321}">
                <p14:modId xmlns:p14="http://schemas.microsoft.com/office/powerpoint/2010/main" val="405533364"/>
              </p:ext>
            </p:extLst>
          </p:nvPr>
        </p:nvGraphicFramePr>
        <p:xfrm>
          <a:off x="179512" y="1556792"/>
          <a:ext cx="8784976"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83982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79513" y="1628800"/>
            <a:ext cx="8856984" cy="5040559"/>
          </a:xfrm>
        </p:spPr>
        <p:txBody>
          <a:bodyPr>
            <a:normAutofit/>
          </a:bodyPr>
          <a:lstStyle/>
          <a:p>
            <a:pPr algn="just">
              <a:buClr>
                <a:srgbClr val="E10966"/>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W ramach RPO WSL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2007-2013 polityki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horyzontalne były wdrażane we właściwym zakresie,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w odpowiedni sposób i z </a:t>
            </a:r>
            <a:r>
              <a:rPr lang="pl-PL" sz="1600" b="1" dirty="0" smtClean="0">
                <a:solidFill>
                  <a:schemeClr val="tx1"/>
                </a:solidFill>
                <a:latin typeface="Lato" panose="020F0502020204030203" pitchFamily="34" charset="0"/>
                <a:ea typeface="Lato" panose="020F0502020204030203" pitchFamily="34" charset="0"/>
                <a:cs typeface="Lato" panose="020F0502020204030203" pitchFamily="34" charset="0"/>
              </a:rPr>
              <a:t>dobrym skutkiem.</a:t>
            </a:r>
          </a:p>
          <a:p>
            <a:pPr algn="just">
              <a:buClr>
                <a:srgbClr val="E10966"/>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W ramach badania dokonano oceny jakie czynniki zewnętrzne i wewnętrzne stanowiły główną przyczynę niepowodzeń w realizacji projektów skutkując rozwiązywaniem umów. </a:t>
            </a:r>
          </a:p>
          <a:p>
            <a:pPr algn="just">
              <a:buClr>
                <a:srgbClr val="E10966"/>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Analiza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dostępnych danych oraz wywiady indywidualne wskazują, iż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nie można dokonać typologii beneficjenta, w przypadku którego zaistnieje prawdopodobieństwo rozwiązania umowy w przyszłości.</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  Nie można też takiej sytuacji zapobiec, ponieważ wynika najczęściej ona z przyczyn leżących po stronie beneficjenta, jego potencjału i jego postawy. Działaniami niejako „zapobiegawczymi” są wszelkie działania uświadamiające znaczenie realizacji projektu dla beneficjenta i antycypujące występowanie trudności (stały kontakt, informowanie).</a:t>
            </a:r>
          </a:p>
        </p:txBody>
      </p:sp>
      <p:sp>
        <p:nvSpPr>
          <p:cNvPr id="3" name="Tytuł 2"/>
          <p:cNvSpPr>
            <a:spLocks noGrp="1"/>
          </p:cNvSpPr>
          <p:nvPr>
            <p:ph type="title"/>
          </p:nvPr>
        </p:nvSpPr>
        <p:spPr/>
        <p:txBody>
          <a:bodyPr/>
          <a:lstStyle/>
          <a:p>
            <a:r>
              <a:rPr lang="pl-PL" sz="2200" dirty="0">
                <a:latin typeface="Lato" panose="020F0502020204030203" pitchFamily="34" charset="0"/>
                <a:ea typeface="Lato" panose="020F0502020204030203" pitchFamily="34" charset="0"/>
                <a:cs typeface="Lato" panose="020F0502020204030203" pitchFamily="34" charset="0"/>
              </a:rPr>
              <a:t>OCENA EFEKTÓW WSPARCIA NA POZIOMIE CELU GŁÓWNEGO ORAZ CZYNNIKÓW ZEWNĘTRZNYCH I WEWNĘTRZNYCH NA REALIZACJĘ PROGRAMU</a:t>
            </a:r>
          </a:p>
        </p:txBody>
      </p:sp>
    </p:spTree>
    <p:extLst>
      <p:ext uri="{BB962C8B-B14F-4D97-AF65-F5344CB8AC3E}">
        <p14:creationId xmlns:p14="http://schemas.microsoft.com/office/powerpoint/2010/main" val="246533650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2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3158095638"/>
              </p:ext>
            </p:extLst>
          </p:nvPr>
        </p:nvGraphicFramePr>
        <p:xfrm>
          <a:off x="-1" y="1628800"/>
          <a:ext cx="9036497" cy="5433060"/>
        </p:xfrm>
        <a:graphic>
          <a:graphicData uri="http://schemas.openxmlformats.org/drawingml/2006/table">
            <a:tbl>
              <a:tblPr firstRow="1" firstCol="1" bandRow="1">
                <a:tableStyleId>{5C22544A-7EE6-4342-B048-85BDC9FD1C3A}</a:tableStyleId>
              </a:tblPr>
              <a:tblGrid>
                <a:gridCol w="493605"/>
                <a:gridCol w="2379636"/>
                <a:gridCol w="2725702"/>
                <a:gridCol w="1413504"/>
                <a:gridCol w="964092"/>
                <a:gridCol w="1059958"/>
              </a:tblGrid>
              <a:tr h="462256">
                <a:tc>
                  <a:txBody>
                    <a:bodyPr/>
                    <a:lstStyle/>
                    <a:p>
                      <a:pPr algn="ctr">
                        <a:lnSpc>
                          <a:spcPct val="115000"/>
                        </a:lnSpc>
                        <a:spcAft>
                          <a:spcPts val="0"/>
                        </a:spcAft>
                      </a:pPr>
                      <a:r>
                        <a:rPr lang="pl-PL" sz="1000" dirty="0" smtClean="0">
                          <a:effectLst/>
                        </a:rPr>
                        <a:t>Lp</a:t>
                      </a:r>
                      <a:r>
                        <a:rPr lang="pl-PL" sz="1000" dirty="0">
                          <a:effectLst/>
                        </a:rPr>
                        <a:t>.</a:t>
                      </a:r>
                      <a:endParaRPr lang="pl-PL" sz="1000" dirty="0">
                        <a:effectLst/>
                        <a:latin typeface="Calibri"/>
                        <a:ea typeface="Times New Roman"/>
                        <a:cs typeface="Times New Roman"/>
                      </a:endParaRPr>
                    </a:p>
                  </a:txBody>
                  <a:tcPr marL="58062" marR="58062" marT="0" marB="0" anchor="ctr"/>
                </a:tc>
                <a:tc>
                  <a:txBody>
                    <a:bodyPr/>
                    <a:lstStyle/>
                    <a:p>
                      <a:pPr algn="ctr">
                        <a:lnSpc>
                          <a:spcPct val="115000"/>
                        </a:lnSpc>
                        <a:spcAft>
                          <a:spcPts val="0"/>
                        </a:spcAft>
                      </a:pPr>
                      <a:r>
                        <a:rPr lang="pl-PL" sz="1000" dirty="0">
                          <a:effectLst/>
                        </a:rPr>
                        <a:t>Treść wniosku</a:t>
                      </a:r>
                    </a:p>
                    <a:p>
                      <a:pPr algn="ctr">
                        <a:lnSpc>
                          <a:spcPct val="115000"/>
                        </a:lnSpc>
                        <a:spcAft>
                          <a:spcPts val="0"/>
                        </a:spcAft>
                      </a:pPr>
                      <a:r>
                        <a:rPr lang="pl-PL" sz="1000" dirty="0">
                          <a:effectLst/>
                        </a:rPr>
                        <a:t> </a:t>
                      </a:r>
                      <a:endParaRPr lang="pl-PL" sz="1000" dirty="0">
                        <a:effectLst/>
                        <a:latin typeface="Calibri"/>
                        <a:ea typeface="Times New Roman"/>
                        <a:cs typeface="Times New Roman"/>
                      </a:endParaRPr>
                    </a:p>
                  </a:txBody>
                  <a:tcPr marL="58062" marR="58062" marT="0" marB="0" anchor="ctr"/>
                </a:tc>
                <a:tc>
                  <a:txBody>
                    <a:bodyPr/>
                    <a:lstStyle/>
                    <a:p>
                      <a:pPr algn="ctr">
                        <a:lnSpc>
                          <a:spcPct val="115000"/>
                        </a:lnSpc>
                        <a:spcAft>
                          <a:spcPts val="0"/>
                        </a:spcAft>
                      </a:pPr>
                      <a:r>
                        <a:rPr lang="pl-PL" sz="1000">
                          <a:effectLst/>
                        </a:rPr>
                        <a:t>Treść rekomendacji</a:t>
                      </a:r>
                    </a:p>
                    <a:p>
                      <a:pPr algn="ctr">
                        <a:lnSpc>
                          <a:spcPct val="115000"/>
                        </a:lnSpc>
                        <a:spcAft>
                          <a:spcPts val="0"/>
                        </a:spcAft>
                      </a:pPr>
                      <a:r>
                        <a:rPr lang="pl-PL" sz="1000">
                          <a:effectLst/>
                        </a:rPr>
                        <a:t> </a:t>
                      </a:r>
                      <a:endParaRPr lang="pl-PL" sz="1000">
                        <a:effectLst/>
                        <a:latin typeface="Calibri"/>
                        <a:ea typeface="Times New Roman"/>
                        <a:cs typeface="Times New Roman"/>
                      </a:endParaRPr>
                    </a:p>
                  </a:txBody>
                  <a:tcPr marL="58062" marR="58062" marT="0" marB="0" anchor="ctr"/>
                </a:tc>
                <a:tc>
                  <a:txBody>
                    <a:bodyPr/>
                    <a:lstStyle/>
                    <a:p>
                      <a:pPr algn="ctr">
                        <a:lnSpc>
                          <a:spcPct val="115000"/>
                        </a:lnSpc>
                        <a:spcAft>
                          <a:spcPts val="0"/>
                        </a:spcAft>
                      </a:pPr>
                      <a:r>
                        <a:rPr lang="pl-PL" sz="1000" dirty="0">
                          <a:effectLst/>
                        </a:rPr>
                        <a:t>Sposób wdrożenia </a:t>
                      </a:r>
                      <a:endParaRPr lang="pl-PL" sz="1000" dirty="0">
                        <a:effectLst/>
                        <a:latin typeface="Calibri"/>
                        <a:ea typeface="Times New Roman"/>
                        <a:cs typeface="Times New Roman"/>
                      </a:endParaRPr>
                    </a:p>
                  </a:txBody>
                  <a:tcPr marL="58062" marR="58062" marT="0" marB="0" anchor="ctr"/>
                </a:tc>
                <a:tc>
                  <a:txBody>
                    <a:bodyPr/>
                    <a:lstStyle/>
                    <a:p>
                      <a:pPr algn="ctr">
                        <a:lnSpc>
                          <a:spcPct val="115000"/>
                        </a:lnSpc>
                        <a:spcAft>
                          <a:spcPts val="0"/>
                        </a:spcAft>
                      </a:pPr>
                      <a:r>
                        <a:rPr lang="pl-PL" sz="1000" dirty="0">
                          <a:effectLst/>
                        </a:rPr>
                        <a:t>Termin wdrożenia rekomendacji</a:t>
                      </a:r>
                    </a:p>
                    <a:p>
                      <a:pPr algn="ctr">
                        <a:lnSpc>
                          <a:spcPct val="115000"/>
                        </a:lnSpc>
                        <a:spcAft>
                          <a:spcPts val="0"/>
                        </a:spcAft>
                      </a:pPr>
                      <a:r>
                        <a:rPr lang="pl-PL" sz="1000" dirty="0">
                          <a:effectLst/>
                        </a:rPr>
                        <a:t> </a:t>
                      </a:r>
                      <a:endParaRPr lang="pl-PL" sz="1000" dirty="0">
                        <a:effectLst/>
                        <a:latin typeface="Calibri"/>
                        <a:ea typeface="Times New Roman"/>
                        <a:cs typeface="Times New Roman"/>
                      </a:endParaRPr>
                    </a:p>
                  </a:txBody>
                  <a:tcPr marL="58062" marR="58062" marT="0" marB="0" anchor="ctr"/>
                </a:tc>
                <a:tc>
                  <a:txBody>
                    <a:bodyPr/>
                    <a:lstStyle/>
                    <a:p>
                      <a:pPr algn="ctr">
                        <a:lnSpc>
                          <a:spcPct val="115000"/>
                        </a:lnSpc>
                        <a:spcAft>
                          <a:spcPts val="0"/>
                        </a:spcAft>
                      </a:pPr>
                      <a:r>
                        <a:rPr lang="pl-PL" sz="1000">
                          <a:effectLst/>
                        </a:rPr>
                        <a:t>Klasa rekomendacji</a:t>
                      </a:r>
                    </a:p>
                    <a:p>
                      <a:pPr algn="ctr">
                        <a:lnSpc>
                          <a:spcPct val="115000"/>
                        </a:lnSpc>
                        <a:spcAft>
                          <a:spcPts val="0"/>
                        </a:spcAft>
                      </a:pPr>
                      <a:r>
                        <a:rPr lang="pl-PL" sz="1000">
                          <a:effectLst/>
                        </a:rPr>
                        <a:t> </a:t>
                      </a:r>
                      <a:endParaRPr lang="pl-PL" sz="1000">
                        <a:effectLst/>
                        <a:latin typeface="Calibri"/>
                        <a:ea typeface="Times New Roman"/>
                        <a:cs typeface="Times New Roman"/>
                      </a:endParaRPr>
                    </a:p>
                  </a:txBody>
                  <a:tcPr marL="58062" marR="58062" marT="0" marB="0" anchor="ctr"/>
                </a:tc>
              </a:tr>
              <a:tr h="3872730">
                <a:tc>
                  <a:txBody>
                    <a:bodyPr/>
                    <a:lstStyle/>
                    <a:p>
                      <a:pPr algn="ctr">
                        <a:lnSpc>
                          <a:spcPct val="115000"/>
                        </a:lnSpc>
                        <a:spcAft>
                          <a:spcPts val="0"/>
                        </a:spcAft>
                      </a:pPr>
                      <a:r>
                        <a:rPr lang="pl-PL" sz="1000">
                          <a:effectLst/>
                        </a:rPr>
                        <a:t>1</a:t>
                      </a:r>
                      <a:endParaRPr lang="pl-PL" sz="1000">
                        <a:effectLst/>
                        <a:latin typeface="Calibri"/>
                        <a:ea typeface="Times New Roman"/>
                        <a:cs typeface="Times New Roman"/>
                      </a:endParaRPr>
                    </a:p>
                  </a:txBody>
                  <a:tcPr marL="58062" marR="58062" marT="0" marB="0"/>
                </a:tc>
                <a:tc>
                  <a:txBody>
                    <a:bodyPr/>
                    <a:lstStyle/>
                    <a:p>
                      <a:pPr algn="just">
                        <a:lnSpc>
                          <a:spcPct val="115000"/>
                        </a:lnSpc>
                        <a:spcAft>
                          <a:spcPts val="0"/>
                        </a:spcAft>
                      </a:pPr>
                      <a:r>
                        <a:rPr lang="pl-PL" sz="1000" dirty="0">
                          <a:effectLst/>
                        </a:rPr>
                        <a:t>Bardzo małe zainteresowanie realizacją projektów B+R wynikające przede wszystkim z niskiej kwoty wsparcia, braku wsparcia na wdrożenie wyników prac B+R w sytuacji ich pomyślnego zakończenia oraz wysokiego poziomu ryzyka </a:t>
                      </a:r>
                      <a:r>
                        <a:rPr lang="pl-PL" sz="1000" dirty="0" smtClean="0">
                          <a:effectLst/>
                        </a:rPr>
                        <a:t>projektów.</a:t>
                      </a:r>
                      <a:endParaRPr lang="pl-PL" sz="1000" dirty="0">
                        <a:effectLst/>
                      </a:endParaRPr>
                    </a:p>
                    <a:p>
                      <a:pPr algn="just">
                        <a:lnSpc>
                          <a:spcPct val="115000"/>
                        </a:lnSpc>
                        <a:spcAft>
                          <a:spcPts val="0"/>
                        </a:spcAft>
                      </a:pPr>
                      <a:r>
                        <a:rPr lang="pl-PL" sz="1000" dirty="0">
                          <a:effectLst/>
                        </a:rPr>
                        <a:t>W poprzednim okresie programowania nie przewidziano mechanizmów akceptujących sytuację niepowodzenia realizacji projektu badawczego. W RPO WSL 2014-2020 takie mechanizmy zostały już uwzględnione m.in. w zapisach umów zawieranych z beneficjentami niemniej jednak istotnym będzie to w jaki sposób zapisy te będą stosowane w praktyce.</a:t>
                      </a:r>
                    </a:p>
                    <a:p>
                      <a:pPr algn="just">
                        <a:lnSpc>
                          <a:spcPct val="115000"/>
                        </a:lnSpc>
                        <a:spcAft>
                          <a:spcPts val="0"/>
                        </a:spcAft>
                      </a:pPr>
                      <a:r>
                        <a:rPr lang="pl-PL" sz="1000" dirty="0">
                          <a:effectLst/>
                        </a:rPr>
                        <a:t> </a:t>
                      </a:r>
                    </a:p>
                    <a:p>
                      <a:pPr algn="just">
                        <a:lnSpc>
                          <a:spcPct val="115000"/>
                        </a:lnSpc>
                        <a:spcAft>
                          <a:spcPts val="0"/>
                        </a:spcAft>
                      </a:pPr>
                      <a:r>
                        <a:rPr lang="pl-PL" sz="1000" dirty="0">
                          <a:effectLst/>
                        </a:rPr>
                        <a:t> </a:t>
                      </a:r>
                    </a:p>
                    <a:p>
                      <a:pPr>
                        <a:lnSpc>
                          <a:spcPct val="115000"/>
                        </a:lnSpc>
                        <a:spcAft>
                          <a:spcPts val="0"/>
                        </a:spcAft>
                      </a:pPr>
                      <a:r>
                        <a:rPr lang="pl-PL" sz="1000" dirty="0">
                          <a:effectLst/>
                        </a:rPr>
                        <a:t> </a:t>
                      </a:r>
                      <a:endParaRPr lang="pl-PL" sz="1000" dirty="0">
                        <a:effectLst/>
                        <a:latin typeface="Calibri"/>
                        <a:ea typeface="Times New Roman"/>
                        <a:cs typeface="Times New Roman"/>
                      </a:endParaRPr>
                    </a:p>
                  </a:txBody>
                  <a:tcPr marL="58062" marR="58062" marT="0" marB="0"/>
                </a:tc>
                <a:tc>
                  <a:txBody>
                    <a:bodyPr/>
                    <a:lstStyle/>
                    <a:p>
                      <a:pPr algn="just">
                        <a:lnSpc>
                          <a:spcPct val="115000"/>
                        </a:lnSpc>
                        <a:spcAft>
                          <a:spcPts val="0"/>
                        </a:spcAft>
                      </a:pPr>
                      <a:r>
                        <a:rPr lang="pl-PL" sz="1000" dirty="0">
                          <a:effectLst/>
                        </a:rPr>
                        <a:t>Utrzymanie obecnie obowiązującej w działaniu 1.2 RPO WSL 2014 – 2020 maksymalnej kwoty </a:t>
                      </a:r>
                      <a:r>
                        <a:rPr lang="pl-PL" sz="1000" dirty="0" smtClean="0">
                          <a:effectLst/>
                        </a:rPr>
                        <a:t>wsparcia</a:t>
                      </a:r>
                      <a:r>
                        <a:rPr lang="pl-PL" sz="1000" dirty="0">
                          <a:effectLst/>
                        </a:rPr>
                        <a:t> </a:t>
                      </a:r>
                    </a:p>
                    <a:p>
                      <a:pPr algn="just">
                        <a:lnSpc>
                          <a:spcPct val="115000"/>
                        </a:lnSpc>
                        <a:spcAft>
                          <a:spcPts val="0"/>
                        </a:spcAft>
                      </a:pPr>
                      <a:r>
                        <a:rPr lang="pl-PL" sz="1000" dirty="0">
                          <a:effectLst/>
                        </a:rPr>
                        <a:t> Realizacja szkoleń dla pracowników IP - powinny dotyczyć metod i sposobów weryfikacji oraz kontroli na etapie realizacji projektów badawczo-rozwojowych. Jest to istotne ponieważ projekty B+R charakteryzują się wysokim poziomem ryzyka a tym samym prawdopodobieństwo ich niepowodzenia jest wyższe aniżeli projektów polegających wyłącznie na inwestycjach w środki trwałe. Pracownicy IP prowadząc czynności kontrolne powinni mieć na uwadze tę specyfikę projektów badawczych.  </a:t>
                      </a:r>
                    </a:p>
                    <a:p>
                      <a:pPr algn="just">
                        <a:lnSpc>
                          <a:spcPct val="115000"/>
                        </a:lnSpc>
                        <a:spcAft>
                          <a:spcPts val="0"/>
                        </a:spcAft>
                      </a:pPr>
                      <a:r>
                        <a:rPr lang="pl-PL" sz="1000" dirty="0">
                          <a:effectLst/>
                        </a:rPr>
                        <a:t>Wdrożenia wyników prac B+R są dofinansowywane w działaniu 3.2. Preferencje punktowe na etapie ubiegania się o wsparcie powinny otrzymywać przedsiębiorstwa, które zrealizowały prace B+R w ramach działania 1.2. Stwarzałoby to szansę na zwiększenie zainteresowania aplikowaniem o wsparcie w ramach działania 1.2</a:t>
                      </a:r>
                    </a:p>
                    <a:p>
                      <a:pPr algn="just">
                        <a:lnSpc>
                          <a:spcPct val="115000"/>
                        </a:lnSpc>
                        <a:spcAft>
                          <a:spcPts val="0"/>
                        </a:spcAft>
                      </a:pPr>
                      <a:r>
                        <a:rPr lang="pl-PL" sz="1000" dirty="0">
                          <a:effectLst/>
                        </a:rPr>
                        <a:t>W działaniu 3.2 należy przyznawać większą liczbę punktów projektom polegającym na wdrożeniu prac B+R (obecnie jest to tylko 1 punkt)</a:t>
                      </a:r>
                      <a:endParaRPr lang="pl-PL" sz="1000" dirty="0">
                        <a:effectLst/>
                        <a:latin typeface="Calibri"/>
                        <a:ea typeface="Times New Roman"/>
                        <a:cs typeface="Times New Roman"/>
                      </a:endParaRPr>
                    </a:p>
                  </a:txBody>
                  <a:tcPr marL="58062" marR="58062" marT="0" marB="0"/>
                </a:tc>
                <a:tc>
                  <a:txBody>
                    <a:bodyPr/>
                    <a:lstStyle/>
                    <a:p>
                      <a:pPr algn="just">
                        <a:lnSpc>
                          <a:spcPct val="115000"/>
                        </a:lnSpc>
                        <a:spcAft>
                          <a:spcPts val="0"/>
                        </a:spcAft>
                      </a:pPr>
                      <a:r>
                        <a:rPr lang="pl-PL" sz="1000" dirty="0">
                          <a:effectLst/>
                        </a:rPr>
                        <a:t>Dokumentacja konkursowa</a:t>
                      </a:r>
                      <a:endParaRPr lang="pl-PL" sz="1000" dirty="0">
                        <a:effectLst/>
                        <a:latin typeface="Calibri"/>
                        <a:ea typeface="Times New Roman"/>
                        <a:cs typeface="Times New Roman"/>
                      </a:endParaRPr>
                    </a:p>
                  </a:txBody>
                  <a:tcPr marL="58062" marR="58062" marT="0" marB="0"/>
                </a:tc>
                <a:tc>
                  <a:txBody>
                    <a:bodyPr/>
                    <a:lstStyle/>
                    <a:p>
                      <a:pPr algn="just">
                        <a:lnSpc>
                          <a:spcPct val="115000"/>
                        </a:lnSpc>
                        <a:spcAft>
                          <a:spcPts val="0"/>
                        </a:spcAft>
                      </a:pPr>
                      <a:r>
                        <a:rPr lang="pl-PL" sz="1000" dirty="0">
                          <a:effectLst/>
                        </a:rPr>
                        <a:t>2017</a:t>
                      </a:r>
                      <a:endParaRPr lang="pl-PL" sz="1000" dirty="0">
                        <a:effectLst/>
                        <a:latin typeface="Calibri"/>
                        <a:ea typeface="Times New Roman"/>
                        <a:cs typeface="Times New Roman"/>
                      </a:endParaRPr>
                    </a:p>
                  </a:txBody>
                  <a:tcPr marL="58062" marR="58062" marT="0" marB="0"/>
                </a:tc>
                <a:tc>
                  <a:txBody>
                    <a:bodyPr/>
                    <a:lstStyle/>
                    <a:p>
                      <a:pPr algn="ctr">
                        <a:lnSpc>
                          <a:spcPct val="115000"/>
                        </a:lnSpc>
                        <a:spcAft>
                          <a:spcPts val="0"/>
                        </a:spcAft>
                      </a:pPr>
                      <a:r>
                        <a:rPr lang="pl-PL" sz="1000" dirty="0">
                          <a:effectLst/>
                        </a:rPr>
                        <a:t>operacyjna</a:t>
                      </a:r>
                      <a:endParaRPr lang="pl-PL" sz="1000" dirty="0">
                        <a:effectLst/>
                        <a:latin typeface="Calibri"/>
                        <a:ea typeface="Times New Roman"/>
                        <a:cs typeface="Times New Roman"/>
                      </a:endParaRPr>
                    </a:p>
                  </a:txBody>
                  <a:tcPr marL="58062" marR="58062" marT="0" marB="0"/>
                </a:tc>
              </a:tr>
            </a:tbl>
          </a:graphicData>
        </a:graphic>
      </p:graphicFrame>
    </p:spTree>
    <p:extLst>
      <p:ext uri="{BB962C8B-B14F-4D97-AF65-F5344CB8AC3E}">
        <p14:creationId xmlns:p14="http://schemas.microsoft.com/office/powerpoint/2010/main" val="8095855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4168786442"/>
              </p:ext>
            </p:extLst>
          </p:nvPr>
        </p:nvGraphicFramePr>
        <p:xfrm>
          <a:off x="179512" y="1628800"/>
          <a:ext cx="8407401" cy="4206240"/>
        </p:xfrm>
        <a:graphic>
          <a:graphicData uri="http://schemas.openxmlformats.org/drawingml/2006/table">
            <a:tbl>
              <a:tblPr firstRow="1" firstCol="1" bandRow="1">
                <a:tableStyleId>{5C22544A-7EE6-4342-B048-85BDC9FD1C3A}</a:tableStyleId>
              </a:tblPr>
              <a:tblGrid>
                <a:gridCol w="459241"/>
                <a:gridCol w="2213972"/>
                <a:gridCol w="2535946"/>
                <a:gridCol w="1315100"/>
                <a:gridCol w="896975"/>
                <a:gridCol w="986167"/>
              </a:tblGrid>
              <a:tr h="2357108">
                <a:tc>
                  <a:txBody>
                    <a:bodyPr/>
                    <a:lstStyle/>
                    <a:p>
                      <a:pPr algn="l">
                        <a:lnSpc>
                          <a:spcPct val="115000"/>
                        </a:lnSpc>
                        <a:spcAft>
                          <a:spcPts val="0"/>
                        </a:spcAft>
                      </a:pPr>
                      <a:r>
                        <a:rPr lang="pl-PL" sz="1200" dirty="0">
                          <a:effectLst/>
                        </a:rPr>
                        <a:t>2</a:t>
                      </a:r>
                      <a:endParaRPr lang="pl-PL" sz="1200"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200" b="0" dirty="0">
                          <a:solidFill>
                            <a:schemeClr val="tx1"/>
                          </a:solidFill>
                          <a:effectLst/>
                        </a:rPr>
                        <a:t>Innowacyjność projektów wspieranych w ramach działania 1.2 RPO WSL 2007 – 2013 była umiarkowana. Wynikało to m.in. z zastosowanych kryteriów wyboru projektów.</a:t>
                      </a:r>
                    </a:p>
                    <a:p>
                      <a:pPr algn="l">
                        <a:lnSpc>
                          <a:spcPct val="115000"/>
                        </a:lnSpc>
                        <a:spcAft>
                          <a:spcPts val="0"/>
                        </a:spcAft>
                      </a:pPr>
                      <a:r>
                        <a:rPr lang="pl-PL" sz="1200" b="0" dirty="0">
                          <a:solidFill>
                            <a:schemeClr val="tx1"/>
                          </a:solidFill>
                          <a:effectLst/>
                        </a:rPr>
                        <a:t> </a:t>
                      </a:r>
                    </a:p>
                    <a:p>
                      <a:pPr algn="l">
                        <a:lnSpc>
                          <a:spcPct val="115000"/>
                        </a:lnSpc>
                        <a:spcAft>
                          <a:spcPts val="0"/>
                        </a:spcAft>
                      </a:pPr>
                      <a:r>
                        <a:rPr lang="pl-PL" sz="1200" b="0" dirty="0">
                          <a:solidFill>
                            <a:schemeClr val="tx1"/>
                          </a:solidFill>
                          <a:effectLst/>
                        </a:rPr>
                        <a:t>W działaniu 1.2 obecnego RPO za ponadregionalną innowacyjność projektu można otrzymać wyłącznie 3 punkty na 35 możliwych do zdobycia. Osiągnięcie innowacyjności na poziomie regionalnym raczej nie wymaga prowadzenia prac badawczych lecz może polegać na zaadaptowaniu rozwiązań stosowanych w innych regionach</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Rekomenduje się zwiększenie w działaniu 1.2 liczby punktów przyznawanej za poziom innowacyjności projektu. Należy rozważyć rezygnację w działaniu 1.2 z przyznawania punktów za innowacyjność w skali regionu. Ostateczne rozstrzygnięcia w tym zakresie powinny zapaść po zrealizowaniu zleconej przez IZ RPO WSL ekspertyzy dotyczącej stricte działania 1.2</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Dokumentacja konkursowa</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2017</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operacyjna</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32403695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1262654011"/>
              </p:ext>
            </p:extLst>
          </p:nvPr>
        </p:nvGraphicFramePr>
        <p:xfrm>
          <a:off x="179512" y="1700808"/>
          <a:ext cx="8784976" cy="2734056"/>
        </p:xfrm>
        <a:graphic>
          <a:graphicData uri="http://schemas.openxmlformats.org/drawingml/2006/table">
            <a:tbl>
              <a:tblPr firstRow="1" firstCol="1" bandRow="1">
                <a:tableStyleId>{5C22544A-7EE6-4342-B048-85BDC9FD1C3A}</a:tableStyleId>
              </a:tblPr>
              <a:tblGrid>
                <a:gridCol w="479865"/>
                <a:gridCol w="2313401"/>
                <a:gridCol w="2649835"/>
                <a:gridCol w="1374161"/>
                <a:gridCol w="937258"/>
                <a:gridCol w="1030456"/>
              </a:tblGrid>
              <a:tr h="1571406">
                <a:tc>
                  <a:txBody>
                    <a:bodyPr/>
                    <a:lstStyle/>
                    <a:p>
                      <a:pPr algn="l">
                        <a:lnSpc>
                          <a:spcPct val="115000"/>
                        </a:lnSpc>
                        <a:spcAft>
                          <a:spcPts val="0"/>
                        </a:spcAft>
                      </a:pPr>
                      <a:r>
                        <a:rPr lang="pl-PL" sz="1200" b="1" dirty="0">
                          <a:effectLst/>
                        </a:rPr>
                        <a:t>3</a:t>
                      </a:r>
                      <a:endParaRPr lang="pl-PL" sz="1200" b="1"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200" b="0" dirty="0">
                          <a:solidFill>
                            <a:schemeClr val="tx1"/>
                          </a:solidFill>
                          <a:effectLst/>
                        </a:rPr>
                        <a:t>W poprzednim RPO kryteria wyboru projektów w niedostatecznym stopniu korespondowały z celami poszczególnych działań i celem osi priorytetowej. Celem priorytetu 1b jest zwiększona aktywność badawczo-rozwojowa przedsiębiorstw. Wskaźnikiem przypisanym do priorytetu są nakłady sektora</a:t>
                      </a:r>
                    </a:p>
                    <a:p>
                      <a:pPr algn="l">
                        <a:lnSpc>
                          <a:spcPct val="115000"/>
                        </a:lnSpc>
                        <a:spcAft>
                          <a:spcPts val="0"/>
                        </a:spcAft>
                      </a:pPr>
                      <a:r>
                        <a:rPr lang="pl-PL" sz="1200" b="0" dirty="0">
                          <a:solidFill>
                            <a:schemeClr val="tx1"/>
                          </a:solidFill>
                          <a:effectLst/>
                        </a:rPr>
                        <a:t>Przedsiębiorstw na działalność B+R w relacji do PKB</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Wzrost nakładów na B+R jest jednym z dodatkowych efektów, który może (ale nie musi) być punktowany w ramach kryterium „dodatkowe efekty” za które w działaniu 1.2 przyznawane jest 6 punktów. Sugeruje się by efekt ten był szczególnie premiowany</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Dokumentacja konkursowa</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2017</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operacyjna</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48989982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3257049315"/>
              </p:ext>
            </p:extLst>
          </p:nvPr>
        </p:nvGraphicFramePr>
        <p:xfrm>
          <a:off x="107504" y="1628800"/>
          <a:ext cx="8856984" cy="1472184"/>
        </p:xfrm>
        <a:graphic>
          <a:graphicData uri="http://schemas.openxmlformats.org/drawingml/2006/table">
            <a:tbl>
              <a:tblPr firstRow="1" firstCol="1" bandRow="1">
                <a:tableStyleId>{5C22544A-7EE6-4342-B048-85BDC9FD1C3A}</a:tableStyleId>
              </a:tblPr>
              <a:tblGrid>
                <a:gridCol w="483799"/>
                <a:gridCol w="2332363"/>
                <a:gridCol w="2671555"/>
                <a:gridCol w="1385425"/>
                <a:gridCol w="944940"/>
                <a:gridCol w="1038902"/>
              </a:tblGrid>
              <a:tr h="628562">
                <a:tc>
                  <a:txBody>
                    <a:bodyPr/>
                    <a:lstStyle/>
                    <a:p>
                      <a:pPr algn="l">
                        <a:lnSpc>
                          <a:spcPct val="115000"/>
                        </a:lnSpc>
                        <a:spcAft>
                          <a:spcPts val="0"/>
                        </a:spcAft>
                      </a:pPr>
                      <a:r>
                        <a:rPr lang="pl-PL" sz="1400" dirty="0">
                          <a:effectLst/>
                        </a:rPr>
                        <a:t>4</a:t>
                      </a:r>
                      <a:endParaRPr lang="pl-PL" sz="1400"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400" b="0" dirty="0">
                          <a:solidFill>
                            <a:schemeClr val="tx1"/>
                          </a:solidFill>
                          <a:effectLst/>
                        </a:rPr>
                        <a:t>Duże zainteresowanie projektami dotyczącymi uczestnictwa w targach oraz wysoka skuteczność takich projektów.</a:t>
                      </a:r>
                    </a:p>
                    <a:p>
                      <a:pPr algn="l">
                        <a:lnSpc>
                          <a:spcPct val="115000"/>
                        </a:lnSpc>
                        <a:spcAft>
                          <a:spcPts val="0"/>
                        </a:spcAft>
                      </a:pPr>
                      <a:r>
                        <a:rPr lang="pl-PL" sz="1400" b="0" dirty="0">
                          <a:solidFill>
                            <a:schemeClr val="tx1"/>
                          </a:solidFill>
                          <a:effectLst/>
                        </a:rPr>
                        <a:t> </a:t>
                      </a:r>
                      <a:endParaRPr lang="pl-PL" sz="14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400" b="0" dirty="0">
                          <a:solidFill>
                            <a:schemeClr val="tx1"/>
                          </a:solidFill>
                          <a:effectLst/>
                        </a:rPr>
                        <a:t>Rozważenie możliwości rozszerzenia wsparcia udzielanego w ramach RPO WSL 2014-2020 o instrument wspierający promocję międzynarodową firm.</a:t>
                      </a:r>
                      <a:endParaRPr lang="pl-PL" sz="14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400" b="0" dirty="0">
                          <a:solidFill>
                            <a:schemeClr val="tx1"/>
                          </a:solidFill>
                          <a:effectLst/>
                        </a:rPr>
                        <a:t>Dokumentacja programowa</a:t>
                      </a:r>
                      <a:endParaRPr lang="pl-PL" sz="14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400" b="0" dirty="0">
                          <a:solidFill>
                            <a:schemeClr val="tx1"/>
                          </a:solidFill>
                          <a:effectLst/>
                        </a:rPr>
                        <a:t>2017</a:t>
                      </a:r>
                      <a:endParaRPr lang="pl-PL" sz="14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400" b="0" dirty="0">
                          <a:solidFill>
                            <a:schemeClr val="tx1"/>
                          </a:solidFill>
                          <a:effectLst/>
                        </a:rPr>
                        <a:t>operacyjna</a:t>
                      </a:r>
                      <a:endParaRPr lang="pl-PL" sz="14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06953367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2425696677"/>
              </p:ext>
            </p:extLst>
          </p:nvPr>
        </p:nvGraphicFramePr>
        <p:xfrm>
          <a:off x="179512" y="1700808"/>
          <a:ext cx="8856984" cy="4626864"/>
        </p:xfrm>
        <a:graphic>
          <a:graphicData uri="http://schemas.openxmlformats.org/drawingml/2006/table">
            <a:tbl>
              <a:tblPr firstRow="1" firstCol="1" bandRow="1">
                <a:tableStyleId>{5C22544A-7EE6-4342-B048-85BDC9FD1C3A}</a:tableStyleId>
              </a:tblPr>
              <a:tblGrid>
                <a:gridCol w="483799"/>
                <a:gridCol w="2332363"/>
                <a:gridCol w="2671555"/>
                <a:gridCol w="1385425"/>
                <a:gridCol w="944940"/>
                <a:gridCol w="1038902"/>
              </a:tblGrid>
              <a:tr h="2671390">
                <a:tc>
                  <a:txBody>
                    <a:bodyPr/>
                    <a:lstStyle/>
                    <a:p>
                      <a:pPr algn="l">
                        <a:lnSpc>
                          <a:spcPct val="115000"/>
                        </a:lnSpc>
                        <a:spcAft>
                          <a:spcPts val="0"/>
                        </a:spcAft>
                      </a:pPr>
                      <a:r>
                        <a:rPr lang="pl-PL" sz="1200" dirty="0">
                          <a:effectLst/>
                        </a:rPr>
                        <a:t>5</a:t>
                      </a:r>
                      <a:endParaRPr lang="pl-PL" sz="1200"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200" b="0" dirty="0">
                          <a:solidFill>
                            <a:schemeClr val="tx1"/>
                          </a:solidFill>
                          <a:effectLst/>
                        </a:rPr>
                        <a:t>W poprzednim RPO pojęcie usług proinnowacyjnych było rozumiane szeroko. Za takie uznawano również usługi, które dotyczą raczej zwykłej działalności firmy i ich związek z innowacyjnością jest odległy (usługi prawne, marketingowe, finansowe)</a:t>
                      </a:r>
                    </a:p>
                    <a:p>
                      <a:pPr algn="l">
                        <a:lnSpc>
                          <a:spcPct val="115000"/>
                        </a:lnSpc>
                        <a:spcAft>
                          <a:spcPts val="0"/>
                        </a:spcAft>
                      </a:pPr>
                      <a:r>
                        <a:rPr lang="pl-PL" sz="1200" b="0" dirty="0">
                          <a:solidFill>
                            <a:schemeClr val="tx1"/>
                          </a:solidFill>
                          <a:effectLst/>
                        </a:rPr>
                        <a:t>Zgodnie z </a:t>
                      </a:r>
                      <a:r>
                        <a:rPr lang="pl-PL" sz="1200" b="0" dirty="0" smtClean="0">
                          <a:solidFill>
                            <a:schemeClr val="tx1"/>
                          </a:solidFill>
                          <a:effectLst/>
                        </a:rPr>
                        <a:t>SZOOP </a:t>
                      </a:r>
                      <a:r>
                        <a:rPr lang="pl-PL" sz="1200" b="0" dirty="0">
                          <a:solidFill>
                            <a:schemeClr val="tx1"/>
                          </a:solidFill>
                          <a:effectLst/>
                        </a:rPr>
                        <a:t>RPO WSL 2014- 2020 w działaniu 1.3 o dofinansowanie mogą ubiegać się IOB, które w okresie 3 ostatnich lat przed złożeniem wniosku o dofinansowanie wyświadczyły min. 9 wysokospecjalistycznych, proinnowacyjnych usług doradczych dla przedsiębiorstw.</a:t>
                      </a:r>
                    </a:p>
                    <a:p>
                      <a:pPr algn="l">
                        <a:lnSpc>
                          <a:spcPct val="115000"/>
                        </a:lnSpc>
                        <a:spcAft>
                          <a:spcPts val="0"/>
                        </a:spcAft>
                      </a:pPr>
                      <a:r>
                        <a:rPr lang="pl-PL" sz="1200" b="0" dirty="0">
                          <a:solidFill>
                            <a:schemeClr val="tx1"/>
                          </a:solidFill>
                          <a:effectLst/>
                        </a:rPr>
                        <a:t> </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Należy w regulaminie konkursu doprecyzować pojęcie usługi proinnowacyjnej, przede wszystkim poprzez wskazanie katalogu usług, które za takie nie będą uważane oraz przykładowych usług proinnowacyjnych. Proponuje się za takie uznać np., audyty innowacyjności, obsługę procesu komercjalizacji technologii, wsparcie prawne dotyczące ochrony własności intelektualnej, usługi badawcze z wykorzystaniem aparatury laboratoryjnej.</a:t>
                      </a:r>
                    </a:p>
                    <a:p>
                      <a:pPr algn="l">
                        <a:lnSpc>
                          <a:spcPct val="115000"/>
                        </a:lnSpc>
                        <a:spcAft>
                          <a:spcPts val="0"/>
                        </a:spcAft>
                      </a:pPr>
                      <a:r>
                        <a:rPr lang="pl-PL" sz="1200" b="0" dirty="0">
                          <a:solidFill>
                            <a:schemeClr val="tx1"/>
                          </a:solidFill>
                          <a:effectLst/>
                        </a:rPr>
                        <a:t> </a:t>
                      </a:r>
                    </a:p>
                    <a:p>
                      <a:pPr algn="l">
                        <a:lnSpc>
                          <a:spcPct val="115000"/>
                        </a:lnSpc>
                        <a:spcAft>
                          <a:spcPts val="0"/>
                        </a:spcAft>
                      </a:pPr>
                      <a:r>
                        <a:rPr lang="pl-PL" sz="1200" b="0" dirty="0">
                          <a:solidFill>
                            <a:schemeClr val="tx1"/>
                          </a:solidFill>
                          <a:effectLst/>
                        </a:rPr>
                        <a:t>Warto zastanowić się też nad wprowadzeniem kryterium dotyczącego minimalnej wartości usługi tak by wykluczyć z możliwości ubiegania się o wsparcie podmioty świadczące wyłącznie usługi bardzo proste i nisko wyceniane.</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Dokumentacja konkursowa</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2017</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operacyjna</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4093758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1289018279"/>
              </p:ext>
            </p:extLst>
          </p:nvPr>
        </p:nvGraphicFramePr>
        <p:xfrm>
          <a:off x="179512" y="1628800"/>
          <a:ext cx="8784976" cy="3575304"/>
        </p:xfrm>
        <a:graphic>
          <a:graphicData uri="http://schemas.openxmlformats.org/drawingml/2006/table">
            <a:tbl>
              <a:tblPr firstRow="1" firstCol="1" bandRow="1">
                <a:tableStyleId>{5C22544A-7EE6-4342-B048-85BDC9FD1C3A}</a:tableStyleId>
              </a:tblPr>
              <a:tblGrid>
                <a:gridCol w="479865"/>
                <a:gridCol w="2313401"/>
                <a:gridCol w="2649835"/>
                <a:gridCol w="1374161"/>
                <a:gridCol w="937258"/>
                <a:gridCol w="1030456"/>
              </a:tblGrid>
              <a:tr h="2199968">
                <a:tc>
                  <a:txBody>
                    <a:bodyPr/>
                    <a:lstStyle/>
                    <a:p>
                      <a:pPr algn="l">
                        <a:lnSpc>
                          <a:spcPct val="115000"/>
                        </a:lnSpc>
                        <a:spcAft>
                          <a:spcPts val="0"/>
                        </a:spcAft>
                      </a:pPr>
                      <a:r>
                        <a:rPr lang="pl-PL" sz="1200" dirty="0">
                          <a:effectLst/>
                        </a:rPr>
                        <a:t>6</a:t>
                      </a:r>
                      <a:endParaRPr lang="pl-PL" sz="1200"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200" b="0" dirty="0">
                          <a:solidFill>
                            <a:schemeClr val="tx1"/>
                          </a:solidFill>
                          <a:effectLst/>
                        </a:rPr>
                        <a:t>Innowacyjność projektów wspieranych w poprzedniej perspektywie finansowej była umiarkowana.</a:t>
                      </a:r>
                    </a:p>
                    <a:p>
                      <a:pPr algn="l">
                        <a:lnSpc>
                          <a:spcPct val="115000"/>
                        </a:lnSpc>
                        <a:spcAft>
                          <a:spcPts val="0"/>
                        </a:spcAft>
                      </a:pPr>
                      <a:r>
                        <a:rPr lang="pl-PL" sz="1200" b="0" dirty="0">
                          <a:solidFill>
                            <a:schemeClr val="tx1"/>
                          </a:solidFill>
                          <a:effectLst/>
                        </a:rPr>
                        <a:t>Zgłaszano problem związany z pozyskaniem ekspertów branżowych do oceny merytorycznej (w szczególności przedstawicieli środowisk gospodarczych)</a:t>
                      </a:r>
                    </a:p>
                    <a:p>
                      <a:pPr algn="l">
                        <a:lnSpc>
                          <a:spcPct val="115000"/>
                        </a:lnSpc>
                        <a:spcAft>
                          <a:spcPts val="0"/>
                        </a:spcAft>
                      </a:pPr>
                      <a:r>
                        <a:rPr lang="pl-PL" sz="1200" b="0" dirty="0">
                          <a:solidFill>
                            <a:schemeClr val="tx1"/>
                          </a:solidFill>
                          <a:effectLst/>
                        </a:rPr>
                        <a:t>Proponowana stawka za ocenę wniosku była bardzo niska</a:t>
                      </a:r>
                    </a:p>
                    <a:p>
                      <a:pPr algn="l">
                        <a:lnSpc>
                          <a:spcPct val="115000"/>
                        </a:lnSpc>
                        <a:spcAft>
                          <a:spcPts val="0"/>
                        </a:spcAft>
                      </a:pPr>
                      <a:r>
                        <a:rPr lang="pl-PL" sz="1200" b="0" dirty="0">
                          <a:solidFill>
                            <a:schemeClr val="tx1"/>
                          </a:solidFill>
                          <a:effectLst/>
                        </a:rPr>
                        <a:t> </a:t>
                      </a:r>
                    </a:p>
                    <a:p>
                      <a:pPr algn="l">
                        <a:lnSpc>
                          <a:spcPct val="115000"/>
                        </a:lnSpc>
                        <a:spcAft>
                          <a:spcPts val="0"/>
                        </a:spcAft>
                      </a:pPr>
                      <a:r>
                        <a:rPr lang="pl-PL" sz="1200" b="0" dirty="0">
                          <a:solidFill>
                            <a:schemeClr val="tx1"/>
                          </a:solidFill>
                          <a:effectLst/>
                        </a:rPr>
                        <a:t> </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Należy przywiązywać szczególną wagę do procesu naboru ekspertów i oceny wniosków. Biorąc pod uwagę fakt, iż w działaniu 1.2 wspierane są projekty z zakresu inteligentnych specjalizacji regionu wnioski powinny być oceniane wyłącznie przez ekspertów branżowych.</a:t>
                      </a:r>
                    </a:p>
                    <a:p>
                      <a:pPr algn="l">
                        <a:lnSpc>
                          <a:spcPct val="115000"/>
                        </a:lnSpc>
                        <a:spcAft>
                          <a:spcPts val="0"/>
                        </a:spcAft>
                      </a:pPr>
                      <a:r>
                        <a:rPr lang="pl-PL" sz="1200" b="0" dirty="0">
                          <a:solidFill>
                            <a:schemeClr val="tx1"/>
                          </a:solidFill>
                          <a:effectLst/>
                        </a:rPr>
                        <a:t>Należy dążyć do tego by w ocenę byli włączeni przedstawiciele środowisk gospodarczych ponieważ to oni mają największą wiedze pozwalającą na określenie potencjału wdrożeniowego rozwiązania</a:t>
                      </a:r>
                    </a:p>
                    <a:p>
                      <a:pPr algn="l">
                        <a:lnSpc>
                          <a:spcPct val="115000"/>
                        </a:lnSpc>
                        <a:spcAft>
                          <a:spcPts val="0"/>
                        </a:spcAft>
                      </a:pPr>
                      <a:r>
                        <a:rPr lang="pl-PL" sz="1200" b="0" dirty="0">
                          <a:solidFill>
                            <a:schemeClr val="tx1"/>
                          </a:solidFill>
                          <a:effectLst/>
                        </a:rPr>
                        <a:t>W miarę możliwości należy zwiększyć poziom wynagrodzenia oferowanego ekspertom</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Regulacje dotyczące naboru i wynagradzania ekspertów oraz prowadzenia sposobu oceny</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2017</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operacyjna</a:t>
                      </a:r>
                      <a:endParaRPr lang="pl-PL" sz="1200" b="0" dirty="0">
                        <a:solidFill>
                          <a:schemeClr val="tx1"/>
                        </a:solidFill>
                        <a:effectLst/>
                        <a:latin typeface="Calibri"/>
                        <a:ea typeface="Times New Roman"/>
                        <a:cs typeface="Times New Roman"/>
                      </a:endParaRPr>
                    </a:p>
                  </a:txBody>
                  <a:tcPr marL="68322" marR="68322"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8856431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3249901217"/>
              </p:ext>
            </p:extLst>
          </p:nvPr>
        </p:nvGraphicFramePr>
        <p:xfrm>
          <a:off x="179512" y="1700808"/>
          <a:ext cx="8784977" cy="4968621"/>
        </p:xfrm>
        <a:graphic>
          <a:graphicData uri="http://schemas.openxmlformats.org/drawingml/2006/table">
            <a:tbl>
              <a:tblPr firstRow="1" firstCol="1" bandRow="1">
                <a:tableStyleId>{5C22544A-7EE6-4342-B048-85BDC9FD1C3A}</a:tableStyleId>
              </a:tblPr>
              <a:tblGrid>
                <a:gridCol w="479866"/>
                <a:gridCol w="2313401"/>
                <a:gridCol w="3039381"/>
                <a:gridCol w="984616"/>
                <a:gridCol w="937257"/>
                <a:gridCol w="1030456"/>
              </a:tblGrid>
              <a:tr h="3140968">
                <a:tc>
                  <a:txBody>
                    <a:bodyPr/>
                    <a:lstStyle/>
                    <a:p>
                      <a:pPr algn="ctr">
                        <a:lnSpc>
                          <a:spcPct val="115000"/>
                        </a:lnSpc>
                        <a:spcAft>
                          <a:spcPts val="0"/>
                        </a:spcAft>
                      </a:pPr>
                      <a:r>
                        <a:rPr lang="pl-PL" sz="1050" dirty="0">
                          <a:effectLst/>
                        </a:rPr>
                        <a:t>7</a:t>
                      </a:r>
                      <a:endParaRPr lang="pl-PL" sz="1050" dirty="0">
                        <a:effectLst/>
                        <a:latin typeface="Calibri"/>
                        <a:ea typeface="Times New Roman"/>
                        <a:cs typeface="Times New Roman"/>
                      </a:endParaRPr>
                    </a:p>
                  </a:txBody>
                  <a:tcPr marL="66070" marR="66070" marT="0" marB="0"/>
                </a:tc>
                <a:tc>
                  <a:txBody>
                    <a:bodyPr/>
                    <a:lstStyle/>
                    <a:p>
                      <a:pPr algn="l">
                        <a:lnSpc>
                          <a:spcPct val="115000"/>
                        </a:lnSpc>
                        <a:spcAft>
                          <a:spcPts val="0"/>
                        </a:spcAft>
                      </a:pPr>
                      <a:r>
                        <a:rPr lang="pl-PL" sz="1050" b="0" dirty="0">
                          <a:solidFill>
                            <a:schemeClr val="tx1"/>
                          </a:solidFill>
                          <a:effectLst/>
                        </a:rPr>
                        <a:t>W dalszym ciągu istnieją potrzeby w obszarze rozwoju społeczeństwa informacyjnego w województwie śląskim dotyczące rozwoju e-usług, cyfryzacji danych publicznych oraz wzrostu kompetencji cyfrowych.</a:t>
                      </a:r>
                    </a:p>
                    <a:p>
                      <a:pPr algn="l">
                        <a:lnSpc>
                          <a:spcPct val="115000"/>
                        </a:lnSpc>
                        <a:spcAft>
                          <a:spcPts val="0"/>
                        </a:spcAft>
                      </a:pPr>
                      <a:r>
                        <a:rPr lang="pl-PL" sz="1050" b="0" dirty="0">
                          <a:solidFill>
                            <a:schemeClr val="tx1"/>
                          </a:solidFill>
                          <a:effectLst/>
                        </a:rPr>
                        <a:t>Rozwój e-usług oraz cyfryzacja danych publicznych będzie wspierana w ramach II OP RPO WSL 2014-2020. Brak jednak w ramach tej osi działań skierowanych na rozwój kompetencji cyfrowych mieszkańców.</a:t>
                      </a:r>
                    </a:p>
                    <a:p>
                      <a:pPr algn="l">
                        <a:lnSpc>
                          <a:spcPct val="115000"/>
                        </a:lnSpc>
                        <a:spcAft>
                          <a:spcPts val="0"/>
                        </a:spcAft>
                      </a:pPr>
                      <a:r>
                        <a:rPr lang="pl-PL" sz="1050" b="0" dirty="0">
                          <a:solidFill>
                            <a:schemeClr val="tx1"/>
                          </a:solidFill>
                          <a:effectLst/>
                        </a:rPr>
                        <a:t> </a:t>
                      </a:r>
                    </a:p>
                    <a:p>
                      <a:pPr algn="l">
                        <a:lnSpc>
                          <a:spcPct val="115000"/>
                        </a:lnSpc>
                        <a:spcAft>
                          <a:spcPts val="0"/>
                        </a:spcAft>
                      </a:pPr>
                      <a:r>
                        <a:rPr lang="pl-PL" sz="1050" b="0" dirty="0">
                          <a:solidFill>
                            <a:schemeClr val="tx1"/>
                          </a:solidFill>
                          <a:effectLst/>
                        </a:rPr>
                        <a:t> </a:t>
                      </a:r>
                      <a:endParaRPr lang="pl-PL" sz="1050" b="0" dirty="0">
                        <a:solidFill>
                          <a:schemeClr val="tx1"/>
                        </a:solidFill>
                        <a:effectLst/>
                        <a:latin typeface="Calibri"/>
                        <a:ea typeface="Times New Roman"/>
                        <a:cs typeface="Times New Roman"/>
                      </a:endParaRPr>
                    </a:p>
                  </a:txBody>
                  <a:tcPr marL="66070" marR="66070" marT="0" marB="0" anchor="ctr">
                    <a:solidFill>
                      <a:schemeClr val="accent1">
                        <a:lumMod val="20000"/>
                        <a:lumOff val="80000"/>
                      </a:schemeClr>
                    </a:solidFill>
                  </a:tcPr>
                </a:tc>
                <a:tc>
                  <a:txBody>
                    <a:bodyPr/>
                    <a:lstStyle/>
                    <a:p>
                      <a:pPr algn="l">
                        <a:lnSpc>
                          <a:spcPct val="115000"/>
                        </a:lnSpc>
                        <a:spcAft>
                          <a:spcPts val="0"/>
                        </a:spcAft>
                      </a:pPr>
                      <a:r>
                        <a:rPr lang="pl-PL" sz="1050" b="0" dirty="0">
                          <a:solidFill>
                            <a:schemeClr val="tx1"/>
                          </a:solidFill>
                          <a:effectLst/>
                        </a:rPr>
                        <a:t>Rekomenduje się: 1/ Wprowadzenie rozwiązań premiujących ewentualną komplementarność projektów dotyczących przede wszystkim e-usług (II OP RPO WSL 2014-2020) z projektami edukacyjnymi XI OP RPO WSL 2014-2020 (w zakresie umiejętności cyfrowych ). Wprowadzane rozwiązania muszą jednak uwzględniać specyfikę Działania 11.4 – planowane projekty dotyczą przede wszystkim umiejętności i kompetencji cyfrowych, które są promowane w celu poprawy sytuacji beneficjentów na rynku pracy (kursy ICT itp.). Celem tych działań, co do zasady, nie jest jednak podnoszenie kompetencji cyfrowych niezbędnych do wykonywania np. działań związanych z e-administracją, lecz ułatwienie znalezienia pracy/ utrzymania pracy w wyniku zdobycia umiejętności ICT. 2/ Rozważenie możliwości nawiązania ścisłej współpracy pomiędzy IZ RPO WSL a IZ PO PC w celu lepszej koordynacji działań inwestycyjnych RPO WSL i „miękkich” PO PC, czego efektem może być osiągnięcie komplementarności tych działań. W ramach PO PC realizowane są projekty dotyczące przeciwdziałania wykluczeniu cyfrowemu a wzrost kompetencji cyfrowych traktowany jest jako cel sam w sobie (bez względu na sytuację beneficjenta na rynku pracy).</a:t>
                      </a:r>
                      <a:endParaRPr lang="pl-PL" sz="1050" b="0" dirty="0">
                        <a:solidFill>
                          <a:schemeClr val="tx1"/>
                        </a:solidFill>
                        <a:effectLst/>
                        <a:latin typeface="Calibri"/>
                        <a:ea typeface="Times New Roman"/>
                        <a:cs typeface="Times New Roman"/>
                      </a:endParaRPr>
                    </a:p>
                  </a:txBody>
                  <a:tcPr marL="66070" marR="66070" marT="0" marB="0" anchor="ctr">
                    <a:solidFill>
                      <a:schemeClr val="accent1">
                        <a:lumMod val="20000"/>
                        <a:lumOff val="80000"/>
                      </a:schemeClr>
                    </a:solidFill>
                  </a:tcPr>
                </a:tc>
                <a:tc>
                  <a:txBody>
                    <a:bodyPr/>
                    <a:lstStyle/>
                    <a:p>
                      <a:pPr algn="l">
                        <a:lnSpc>
                          <a:spcPct val="115000"/>
                        </a:lnSpc>
                        <a:spcAft>
                          <a:spcPts val="0"/>
                        </a:spcAft>
                      </a:pPr>
                      <a:r>
                        <a:rPr lang="pl-PL" sz="1050" b="0" dirty="0">
                          <a:solidFill>
                            <a:schemeClr val="tx1"/>
                          </a:solidFill>
                          <a:effectLst/>
                        </a:rPr>
                        <a:t>Dokumentacja konkursowa</a:t>
                      </a:r>
                      <a:endParaRPr lang="pl-PL" sz="1050" b="0" dirty="0">
                        <a:solidFill>
                          <a:schemeClr val="tx1"/>
                        </a:solidFill>
                        <a:effectLst/>
                        <a:latin typeface="Calibri"/>
                        <a:ea typeface="Times New Roman"/>
                        <a:cs typeface="Times New Roman"/>
                      </a:endParaRPr>
                    </a:p>
                  </a:txBody>
                  <a:tcPr marL="66070" marR="66070" marT="0" marB="0" anchor="ctr">
                    <a:solidFill>
                      <a:schemeClr val="accent1">
                        <a:lumMod val="20000"/>
                        <a:lumOff val="80000"/>
                      </a:schemeClr>
                    </a:solidFill>
                  </a:tcPr>
                </a:tc>
                <a:tc>
                  <a:txBody>
                    <a:bodyPr/>
                    <a:lstStyle/>
                    <a:p>
                      <a:pPr algn="just">
                        <a:lnSpc>
                          <a:spcPct val="115000"/>
                        </a:lnSpc>
                        <a:spcAft>
                          <a:spcPts val="0"/>
                        </a:spcAft>
                      </a:pPr>
                      <a:r>
                        <a:rPr lang="pl-PL" sz="1050" b="0" dirty="0">
                          <a:solidFill>
                            <a:schemeClr val="tx1"/>
                          </a:solidFill>
                          <a:effectLst/>
                        </a:rPr>
                        <a:t>2017</a:t>
                      </a:r>
                      <a:endParaRPr lang="pl-PL" sz="1050" b="0" dirty="0">
                        <a:solidFill>
                          <a:schemeClr val="tx1"/>
                        </a:solidFill>
                        <a:effectLst/>
                        <a:latin typeface="Calibri"/>
                        <a:ea typeface="Times New Roman"/>
                        <a:cs typeface="Times New Roman"/>
                      </a:endParaRPr>
                    </a:p>
                  </a:txBody>
                  <a:tcPr marL="66070" marR="66070" marT="0" marB="0" anchor="ctr">
                    <a:solidFill>
                      <a:schemeClr val="accent1">
                        <a:lumMod val="20000"/>
                        <a:lumOff val="80000"/>
                      </a:schemeClr>
                    </a:solidFill>
                  </a:tcPr>
                </a:tc>
                <a:tc>
                  <a:txBody>
                    <a:bodyPr/>
                    <a:lstStyle/>
                    <a:p>
                      <a:pPr algn="just">
                        <a:lnSpc>
                          <a:spcPct val="115000"/>
                        </a:lnSpc>
                        <a:spcAft>
                          <a:spcPts val="0"/>
                        </a:spcAft>
                      </a:pPr>
                      <a:r>
                        <a:rPr lang="pl-PL" sz="1050" b="0" dirty="0">
                          <a:solidFill>
                            <a:schemeClr val="tx1"/>
                          </a:solidFill>
                          <a:effectLst/>
                        </a:rPr>
                        <a:t>operacyjna</a:t>
                      </a:r>
                      <a:endParaRPr lang="pl-PL" sz="1050" b="0" dirty="0">
                        <a:solidFill>
                          <a:schemeClr val="tx1"/>
                        </a:solidFill>
                        <a:effectLst/>
                        <a:latin typeface="Calibri"/>
                        <a:ea typeface="Times New Roman"/>
                        <a:cs typeface="Times New Roman"/>
                      </a:endParaRPr>
                    </a:p>
                  </a:txBody>
                  <a:tcPr marL="66070" marR="6607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83239430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2061428842"/>
              </p:ext>
            </p:extLst>
          </p:nvPr>
        </p:nvGraphicFramePr>
        <p:xfrm>
          <a:off x="107504" y="1628800"/>
          <a:ext cx="8856985" cy="4907280"/>
        </p:xfrm>
        <a:graphic>
          <a:graphicData uri="http://schemas.openxmlformats.org/drawingml/2006/table">
            <a:tbl>
              <a:tblPr firstRow="1" firstCol="1" bandRow="1">
                <a:tableStyleId>{5C22544A-7EE6-4342-B048-85BDC9FD1C3A}</a:tableStyleId>
              </a:tblPr>
              <a:tblGrid>
                <a:gridCol w="483799"/>
                <a:gridCol w="2332364"/>
                <a:gridCol w="1720341"/>
                <a:gridCol w="2336639"/>
                <a:gridCol w="944941"/>
                <a:gridCol w="1038901"/>
              </a:tblGrid>
              <a:tr h="4406900">
                <a:tc>
                  <a:txBody>
                    <a:bodyPr/>
                    <a:lstStyle/>
                    <a:p>
                      <a:pPr algn="ctr">
                        <a:lnSpc>
                          <a:spcPct val="115000"/>
                        </a:lnSpc>
                        <a:spcAft>
                          <a:spcPts val="0"/>
                        </a:spcAft>
                      </a:pPr>
                      <a:r>
                        <a:rPr lang="pl-PL" sz="1000" dirty="0">
                          <a:effectLst/>
                        </a:rPr>
                        <a:t>8</a:t>
                      </a:r>
                      <a:endParaRPr lang="pl-PL" sz="1000" dirty="0">
                        <a:effectLst/>
                        <a:latin typeface="Calibri"/>
                        <a:ea typeface="Times New Roman"/>
                        <a:cs typeface="Times New Roman"/>
                      </a:endParaRPr>
                    </a:p>
                  </a:txBody>
                  <a:tcPr marL="36847" marR="36847" marT="0" marB="0"/>
                </a:tc>
                <a:tc>
                  <a:txBody>
                    <a:bodyPr/>
                    <a:lstStyle/>
                    <a:p>
                      <a:pPr algn="l">
                        <a:lnSpc>
                          <a:spcPct val="115000"/>
                        </a:lnSpc>
                        <a:spcAft>
                          <a:spcPts val="0"/>
                        </a:spcAft>
                      </a:pPr>
                      <a:r>
                        <a:rPr lang="pl-PL" sz="1000" b="0" dirty="0">
                          <a:solidFill>
                            <a:schemeClr val="tx1"/>
                          </a:solidFill>
                          <a:effectLst/>
                        </a:rPr>
                        <a:t>Stosunkowo niewielkie było zainteresowanie beneficjentów przedsięwzięciami z zakresu zachowania, konserwacji, rewitalizacji i adaptacji dziedzictwa przemysłowego, które stanowi o specyfice kulturowej regionu. Problematyczne jest wykorzystanie regionalnej specyfiki kulturowej do budowy i wzmacniania poczucia związku mieszkańców z regionem.</a:t>
                      </a:r>
                    </a:p>
                    <a:p>
                      <a:pPr algn="l">
                        <a:lnSpc>
                          <a:spcPct val="115000"/>
                        </a:lnSpc>
                        <a:spcAft>
                          <a:spcPts val="0"/>
                        </a:spcAft>
                      </a:pPr>
                      <a:r>
                        <a:rPr lang="pl-PL" sz="1000" b="0" dirty="0">
                          <a:solidFill>
                            <a:schemeClr val="tx1"/>
                          </a:solidFill>
                          <a:effectLst/>
                        </a:rPr>
                        <a:t> </a:t>
                      </a:r>
                    </a:p>
                    <a:p>
                      <a:pPr algn="l">
                        <a:lnSpc>
                          <a:spcPct val="115000"/>
                        </a:lnSpc>
                        <a:spcAft>
                          <a:spcPts val="0"/>
                        </a:spcAft>
                      </a:pPr>
                      <a:r>
                        <a:rPr lang="pl-PL" sz="1000" b="0" dirty="0">
                          <a:solidFill>
                            <a:schemeClr val="tx1"/>
                          </a:solidFill>
                          <a:effectLst/>
                        </a:rPr>
                        <a:t> </a:t>
                      </a:r>
                      <a:endParaRPr lang="pl-PL" sz="1000" b="0" dirty="0">
                        <a:solidFill>
                          <a:schemeClr val="tx1"/>
                        </a:solidFill>
                        <a:effectLst/>
                        <a:latin typeface="Calibri"/>
                        <a:ea typeface="Times New Roman"/>
                        <a:cs typeface="Times New Roman"/>
                      </a:endParaRPr>
                    </a:p>
                  </a:txBody>
                  <a:tcPr marL="36847" marR="36847" marT="0" marB="0" anchor="ctr">
                    <a:solidFill>
                      <a:schemeClr val="accent1">
                        <a:lumMod val="20000"/>
                        <a:lumOff val="80000"/>
                      </a:schemeClr>
                    </a:solidFill>
                  </a:tcPr>
                </a:tc>
                <a:tc>
                  <a:txBody>
                    <a:bodyPr/>
                    <a:lstStyle/>
                    <a:p>
                      <a:pPr algn="l">
                        <a:lnSpc>
                          <a:spcPct val="115000"/>
                        </a:lnSpc>
                        <a:spcAft>
                          <a:spcPts val="0"/>
                        </a:spcAft>
                      </a:pPr>
                      <a:r>
                        <a:rPr lang="pl-PL" sz="1000" b="0" dirty="0">
                          <a:solidFill>
                            <a:schemeClr val="tx1"/>
                          </a:solidFill>
                          <a:effectLst/>
                        </a:rPr>
                        <a:t>Rekomenduje się w obecnym okresie programowania przede wszystkim wspieranie dalszych działań na rzecz wzmacniania śląskiego regionalizmu i tych elementów dziedzictwa kulturowego regionu, które decydują o jego wyjątkowości i wzmacniają tożsamość mieszkańców</a:t>
                      </a:r>
                      <a:endParaRPr lang="pl-PL" sz="1000" b="0" dirty="0">
                        <a:solidFill>
                          <a:schemeClr val="tx1"/>
                        </a:solidFill>
                        <a:effectLst/>
                        <a:latin typeface="Calibri"/>
                        <a:ea typeface="Times New Roman"/>
                        <a:cs typeface="Times New Roman"/>
                      </a:endParaRPr>
                    </a:p>
                  </a:txBody>
                  <a:tcPr marL="36847" marR="36847" marT="0" marB="0" anchor="ctr">
                    <a:solidFill>
                      <a:schemeClr val="accent1">
                        <a:lumMod val="20000"/>
                        <a:lumOff val="80000"/>
                      </a:schemeClr>
                    </a:solidFill>
                  </a:tcPr>
                </a:tc>
                <a:tc>
                  <a:txBody>
                    <a:bodyPr/>
                    <a:lstStyle/>
                    <a:p>
                      <a:pPr algn="l">
                        <a:lnSpc>
                          <a:spcPct val="115000"/>
                        </a:lnSpc>
                        <a:spcAft>
                          <a:spcPts val="0"/>
                        </a:spcAft>
                      </a:pPr>
                      <a:r>
                        <a:rPr lang="pl-PL" sz="1000" b="0" dirty="0">
                          <a:solidFill>
                            <a:schemeClr val="tx1"/>
                          </a:solidFill>
                          <a:effectLst/>
                        </a:rPr>
                        <a:t>W ramach RPO można wprowadzić typ projektu dodatkowe kryteria np. premiujące wpis obiektu do Rejestru zabytków prowadzonego przez Śląskiego Wojewódzkiego Konserwatora Zabytków lub przynależność obiektu do Szlaku Zabytków Techniki, a także ogólne kryterium wzmacniania w ramach projektu specyfiki kulturowej i tożsamości śląskiej</a:t>
                      </a:r>
                    </a:p>
                    <a:p>
                      <a:pPr algn="l">
                        <a:lnSpc>
                          <a:spcPct val="115000"/>
                        </a:lnSpc>
                        <a:spcAft>
                          <a:spcPts val="0"/>
                        </a:spcAft>
                      </a:pPr>
                      <a:r>
                        <a:rPr lang="pl-PL" sz="1000" b="0" dirty="0">
                          <a:solidFill>
                            <a:schemeClr val="tx1"/>
                          </a:solidFill>
                          <a:effectLst/>
                        </a:rPr>
                        <a:t>Generalnie, gdy uwzględniać działania innych podmiotów, wsparcia wymagają przede wszystkim te elementy kultury regionu, które stanowią jego atut: tradycja śląskiego regionalizmu, dziedzictwo przemysłowe, dorobek szkolnictwa artystycznego (przede wszystkim filmowego i muzycznego. W realizacji rekomendacji wazką role mogą odgrywać też przedstawiciele kultury Śląska – twórcy tak identyfikowani przez odbiorców jako śląscy (np. Kazimierz Kutz czy Szczepan Twardoch), jak i identyfikujący się ze śląską tradycją i kulturą. Ważną rolę może tu odegrać promowanie takich osób poprzez stypendia twórcze, nagrody lub honorowe wyróżnienia/tytuły</a:t>
                      </a:r>
                      <a:endParaRPr lang="pl-PL" sz="1000" b="0" dirty="0">
                        <a:solidFill>
                          <a:schemeClr val="tx1"/>
                        </a:solidFill>
                        <a:effectLst/>
                        <a:latin typeface="Calibri"/>
                        <a:ea typeface="Times New Roman"/>
                        <a:cs typeface="Times New Roman"/>
                      </a:endParaRPr>
                    </a:p>
                  </a:txBody>
                  <a:tcPr marL="36847" marR="36847" marT="0" marB="0" anchor="ctr">
                    <a:solidFill>
                      <a:schemeClr val="accent1">
                        <a:lumMod val="20000"/>
                        <a:lumOff val="80000"/>
                      </a:schemeClr>
                    </a:solidFill>
                  </a:tcPr>
                </a:tc>
                <a:tc>
                  <a:txBody>
                    <a:bodyPr/>
                    <a:lstStyle/>
                    <a:p>
                      <a:pPr algn="just">
                        <a:lnSpc>
                          <a:spcPct val="115000"/>
                        </a:lnSpc>
                        <a:spcAft>
                          <a:spcPts val="0"/>
                        </a:spcAft>
                      </a:pPr>
                      <a:r>
                        <a:rPr lang="pl-PL" sz="1000" b="0" dirty="0">
                          <a:solidFill>
                            <a:schemeClr val="tx1"/>
                          </a:solidFill>
                          <a:effectLst/>
                        </a:rPr>
                        <a:t>2017</a:t>
                      </a:r>
                      <a:endParaRPr lang="pl-PL" sz="1000" b="0" dirty="0">
                        <a:solidFill>
                          <a:schemeClr val="tx1"/>
                        </a:solidFill>
                        <a:effectLst/>
                        <a:latin typeface="Calibri"/>
                        <a:ea typeface="Times New Roman"/>
                        <a:cs typeface="Times New Roman"/>
                      </a:endParaRPr>
                    </a:p>
                  </a:txBody>
                  <a:tcPr marL="36847" marR="36847" marT="0" marB="0" anchor="ctr">
                    <a:solidFill>
                      <a:schemeClr val="accent1">
                        <a:lumMod val="20000"/>
                        <a:lumOff val="80000"/>
                      </a:schemeClr>
                    </a:solidFill>
                  </a:tcPr>
                </a:tc>
                <a:tc>
                  <a:txBody>
                    <a:bodyPr/>
                    <a:lstStyle/>
                    <a:p>
                      <a:pPr algn="just">
                        <a:lnSpc>
                          <a:spcPct val="115000"/>
                        </a:lnSpc>
                        <a:spcAft>
                          <a:spcPts val="0"/>
                        </a:spcAft>
                      </a:pPr>
                      <a:r>
                        <a:rPr lang="pl-PL" sz="1000" b="0" dirty="0">
                          <a:solidFill>
                            <a:schemeClr val="tx1"/>
                          </a:solidFill>
                          <a:effectLst/>
                        </a:rPr>
                        <a:t>operacyjna</a:t>
                      </a:r>
                      <a:endParaRPr lang="pl-PL" sz="1000" b="0" dirty="0">
                        <a:solidFill>
                          <a:schemeClr val="tx1"/>
                        </a:solidFill>
                        <a:effectLst/>
                        <a:latin typeface="Calibri"/>
                        <a:ea typeface="Times New Roman"/>
                        <a:cs typeface="Times New Roman"/>
                      </a:endParaRPr>
                    </a:p>
                  </a:txBody>
                  <a:tcPr marL="36847" marR="36847"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40891040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1307648689"/>
              </p:ext>
            </p:extLst>
          </p:nvPr>
        </p:nvGraphicFramePr>
        <p:xfrm>
          <a:off x="107504" y="1628800"/>
          <a:ext cx="8928992" cy="3855720"/>
        </p:xfrm>
        <a:graphic>
          <a:graphicData uri="http://schemas.openxmlformats.org/drawingml/2006/table">
            <a:tbl>
              <a:tblPr firstRow="1" firstCol="1" bandRow="1">
                <a:tableStyleId>{5C22544A-7EE6-4342-B048-85BDC9FD1C3A}</a:tableStyleId>
              </a:tblPr>
              <a:tblGrid>
                <a:gridCol w="487732"/>
                <a:gridCol w="2351326"/>
                <a:gridCol w="2693275"/>
                <a:gridCol w="1396688"/>
                <a:gridCol w="952623"/>
                <a:gridCol w="1047348"/>
              </a:tblGrid>
              <a:tr h="2671390">
                <a:tc>
                  <a:txBody>
                    <a:bodyPr/>
                    <a:lstStyle/>
                    <a:p>
                      <a:pPr algn="ctr">
                        <a:lnSpc>
                          <a:spcPct val="115000"/>
                        </a:lnSpc>
                        <a:spcAft>
                          <a:spcPts val="0"/>
                        </a:spcAft>
                      </a:pPr>
                      <a:r>
                        <a:rPr lang="pl-PL" sz="900" dirty="0">
                          <a:effectLst/>
                        </a:rPr>
                        <a:t>9</a:t>
                      </a:r>
                      <a:endParaRPr lang="pl-PL" sz="1100"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100" b="0" dirty="0">
                          <a:solidFill>
                            <a:schemeClr val="tx1"/>
                          </a:solidFill>
                          <a:effectLst/>
                        </a:rPr>
                        <a:t>Projekty środowiskowe realizowane w ramach Priorytetu V były droższe niż średnia wartość wskaźników z regionów benchmarkowych. Nie można jednak na tej podstawie wskazać, aby projekty te były nieefektywne kosztowo. W praktyce tylko w nielicznych obszarach ochrony środowiska selekcja projektów może być oparta wyłącznie na wskaźniku efektywności kosztowej.</a:t>
                      </a:r>
                    </a:p>
                    <a:p>
                      <a:pPr algn="l">
                        <a:lnSpc>
                          <a:spcPct val="115000"/>
                        </a:lnSpc>
                        <a:spcAft>
                          <a:spcPts val="0"/>
                        </a:spcAft>
                      </a:pPr>
                      <a:r>
                        <a:rPr lang="pl-PL" sz="1100" b="0" dirty="0">
                          <a:solidFill>
                            <a:schemeClr val="tx1"/>
                          </a:solidFill>
                          <a:effectLst/>
                        </a:rPr>
                        <a:t> </a:t>
                      </a:r>
                      <a:endParaRPr lang="pl-PL" sz="11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100" b="0" dirty="0">
                          <a:solidFill>
                            <a:schemeClr val="tx1"/>
                          </a:solidFill>
                          <a:effectLst/>
                        </a:rPr>
                        <a:t>Możliwym rozwiązaniem zwiększającym efektywność udzielanego wsparcia w okresie programowania 2014-2020 będzie promowania synergii rezultatów projektów i preferowanie operacji realizujących jednocześnie infrastrukturę wodociągową jak i kanalizacyjną. </a:t>
                      </a:r>
                      <a:endParaRPr lang="pl-PL" sz="11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100" b="0" dirty="0">
                          <a:solidFill>
                            <a:schemeClr val="tx1"/>
                          </a:solidFill>
                          <a:effectLst/>
                        </a:rPr>
                        <a:t>Zaleca się stosowanie  scenariusza kontrfaktycznego realizacji jakichkolwiek projektów inwestycyjnych, który powinien być uzasadniony w odniesieniu do grupy wykonalnych wariantów alternatywnych, które pozwoliłyby osiągnąć te same cele co projekt który będzie realizowany ze środków regionalnych</a:t>
                      </a:r>
                      <a:endParaRPr lang="pl-PL" sz="11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100" b="0" dirty="0">
                          <a:solidFill>
                            <a:schemeClr val="tx1"/>
                          </a:solidFill>
                          <a:effectLst/>
                        </a:rPr>
                        <a:t>2018</a:t>
                      </a:r>
                      <a:endParaRPr lang="pl-PL" sz="11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100" b="0" dirty="0">
                          <a:solidFill>
                            <a:schemeClr val="tx1"/>
                          </a:solidFill>
                          <a:effectLst/>
                        </a:rPr>
                        <a:t>operacyjna</a:t>
                      </a:r>
                      <a:endParaRPr lang="pl-PL" sz="11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25303764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Obszary badawcze</a:t>
            </a:r>
            <a:endParaRPr lang="pl-PL" sz="22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694213965"/>
              </p:ext>
            </p:extLst>
          </p:nvPr>
        </p:nvGraphicFramePr>
        <p:xfrm>
          <a:off x="323528" y="1628800"/>
          <a:ext cx="8496944" cy="440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upa 4"/>
          <p:cNvGrpSpPr/>
          <p:nvPr/>
        </p:nvGrpSpPr>
        <p:grpSpPr>
          <a:xfrm>
            <a:off x="395536" y="5445224"/>
            <a:ext cx="8352927" cy="1008112"/>
            <a:chOff x="144017" y="1132577"/>
            <a:chExt cx="2301216" cy="3206922"/>
          </a:xfrm>
        </p:grpSpPr>
        <p:sp>
          <p:nvSpPr>
            <p:cNvPr id="6" name="Prostokąt zaokrąglony 5"/>
            <p:cNvSpPr/>
            <p:nvPr/>
          </p:nvSpPr>
          <p:spPr>
            <a:xfrm>
              <a:off x="144017" y="1132577"/>
              <a:ext cx="2301216" cy="3206922"/>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Prostokąt 6"/>
            <p:cNvSpPr/>
            <p:nvPr/>
          </p:nvSpPr>
          <p:spPr>
            <a:xfrm>
              <a:off x="211417" y="1199977"/>
              <a:ext cx="2166416" cy="3139522"/>
            </a:xfrm>
            <a:prstGeom prst="rect">
              <a:avLst/>
            </a:prstGeom>
            <a:ln>
              <a:prstDash val="dash"/>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600" kern="1200" dirty="0" smtClean="0">
                  <a:latin typeface="Lato" panose="020F0502020204030203" pitchFamily="34" charset="0"/>
                  <a:ea typeface="Lato" panose="020F0502020204030203" pitchFamily="34" charset="0"/>
                  <a:cs typeface="Lato" panose="020F0502020204030203" pitchFamily="34" charset="0"/>
                </a:rPr>
                <a:t>Ocena </a:t>
              </a:r>
              <a:r>
                <a:rPr lang="pl-PL" sz="1600" kern="1200" dirty="0">
                  <a:latin typeface="Lato" panose="020F0502020204030203" pitchFamily="34" charset="0"/>
                  <a:ea typeface="Lato" panose="020F0502020204030203" pitchFamily="34" charset="0"/>
                  <a:cs typeface="Lato" panose="020F0502020204030203" pitchFamily="34" charset="0"/>
                </a:rPr>
                <a:t>logiki interwencji Regionalnego Programu Operacyjnego Województwa Śląskiego na lata 2007-2013</a:t>
              </a:r>
            </a:p>
          </p:txBody>
        </p:sp>
      </p:grpSp>
    </p:spTree>
    <p:extLst>
      <p:ext uri="{BB962C8B-B14F-4D97-AF65-F5344CB8AC3E}">
        <p14:creationId xmlns:p14="http://schemas.microsoft.com/office/powerpoint/2010/main" val="11979980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3579810708"/>
              </p:ext>
            </p:extLst>
          </p:nvPr>
        </p:nvGraphicFramePr>
        <p:xfrm>
          <a:off x="179512" y="1628800"/>
          <a:ext cx="8784976" cy="5112568"/>
        </p:xfrm>
        <a:graphic>
          <a:graphicData uri="http://schemas.openxmlformats.org/drawingml/2006/table">
            <a:tbl>
              <a:tblPr firstRow="1" firstCol="1" bandRow="1">
                <a:tableStyleId>{5C22544A-7EE6-4342-B048-85BDC9FD1C3A}</a:tableStyleId>
              </a:tblPr>
              <a:tblGrid>
                <a:gridCol w="479865"/>
                <a:gridCol w="2544471"/>
                <a:gridCol w="2418766"/>
                <a:gridCol w="1374161"/>
                <a:gridCol w="937257"/>
                <a:gridCol w="1030456"/>
              </a:tblGrid>
              <a:tr h="5112568">
                <a:tc>
                  <a:txBody>
                    <a:bodyPr/>
                    <a:lstStyle/>
                    <a:p>
                      <a:pPr algn="ctr">
                        <a:lnSpc>
                          <a:spcPct val="115000"/>
                        </a:lnSpc>
                        <a:spcAft>
                          <a:spcPts val="0"/>
                        </a:spcAft>
                      </a:pPr>
                      <a:r>
                        <a:rPr lang="pl-PL" sz="1000" dirty="0">
                          <a:effectLst/>
                        </a:rPr>
                        <a:t>10</a:t>
                      </a:r>
                      <a:endParaRPr lang="pl-PL" sz="1000" dirty="0">
                        <a:effectLst/>
                        <a:latin typeface="Calibri"/>
                        <a:ea typeface="Times New Roman"/>
                        <a:cs typeface="Times New Roman"/>
                      </a:endParaRPr>
                    </a:p>
                  </a:txBody>
                  <a:tcPr marL="63868" marR="63868" marT="0" marB="0"/>
                </a:tc>
                <a:tc>
                  <a:txBody>
                    <a:bodyPr/>
                    <a:lstStyle/>
                    <a:p>
                      <a:pPr algn="l">
                        <a:lnSpc>
                          <a:spcPct val="115000"/>
                        </a:lnSpc>
                        <a:spcAft>
                          <a:spcPts val="0"/>
                        </a:spcAft>
                      </a:pPr>
                      <a:r>
                        <a:rPr lang="pl-PL" sz="1000" b="0" dirty="0">
                          <a:solidFill>
                            <a:schemeClr val="tx1"/>
                          </a:solidFill>
                          <a:effectLst/>
                        </a:rPr>
                        <a:t>W obszarze środowiska wciąż wysokiego poziomu wskaźników mierzących poziom zanieczyszczenia powietrza w regionie. Jak pokazuje analiza danych statystycznych pomimo redukcji tych wartości, wciąż poziom wskaźników emisji zanieczyszczeń powietrza pyłowych, dwutlenku siarki (bez CO2) i tlenków azotu był blisko trzykrotnie wyższy niż średnia dla kraju. W raporcie WHO z maja 2016 roku, w rankingu najbardziej zanieczyszczonych miast listę otwierają miasta województw śląskiego, na pierwszym miejscu Żywiec, gdzie stężenie pyłów o średnicy 2,5 mikrometra (PM2,5) przekracza 40 mikrogramów na metr sześcienny, czyli przekracza normę ponad czterokrotnie (zalecana przez WHO średnioroczna norma to nie więcej niż 10 mikrogramów na metr). Druga jest Pszczyna. W raporcie brano pod uwagę poziom pyłu zawieszonego PM10 i PM2,5. Ich natężenie wpływa negatywne na poziom zdrowia mieszkańców. Wyniki badania pokazały, że w ograniczonym stopniu skutkiem projektów zrealizowanych w ramach RPO WSL 2007-2013 była poprawa jakości powietrza. </a:t>
                      </a:r>
                    </a:p>
                    <a:p>
                      <a:pPr algn="just">
                        <a:lnSpc>
                          <a:spcPct val="115000"/>
                        </a:lnSpc>
                        <a:spcAft>
                          <a:spcPts val="0"/>
                        </a:spcAft>
                      </a:pPr>
                      <a:r>
                        <a:rPr lang="pl-PL" sz="1000" b="0" dirty="0">
                          <a:solidFill>
                            <a:schemeClr val="tx1"/>
                          </a:solidFill>
                          <a:effectLst/>
                        </a:rPr>
                        <a:t> </a:t>
                      </a:r>
                      <a:endParaRPr lang="pl-PL" sz="1000" b="0" dirty="0">
                        <a:solidFill>
                          <a:schemeClr val="tx1"/>
                        </a:solidFill>
                        <a:effectLst/>
                        <a:latin typeface="Calibri"/>
                        <a:ea typeface="Times New Roman"/>
                        <a:cs typeface="Times New Roman"/>
                      </a:endParaRPr>
                    </a:p>
                  </a:txBody>
                  <a:tcPr marL="63868" marR="63868" marT="0" marB="0" anchor="ctr">
                    <a:solidFill>
                      <a:schemeClr val="accent1">
                        <a:lumMod val="20000"/>
                        <a:lumOff val="80000"/>
                      </a:schemeClr>
                    </a:solidFill>
                  </a:tcPr>
                </a:tc>
                <a:tc>
                  <a:txBody>
                    <a:bodyPr/>
                    <a:lstStyle/>
                    <a:p>
                      <a:pPr algn="l">
                        <a:lnSpc>
                          <a:spcPct val="115000"/>
                        </a:lnSpc>
                        <a:spcAft>
                          <a:spcPts val="0"/>
                        </a:spcAft>
                      </a:pPr>
                      <a:r>
                        <a:rPr lang="pl-PL" sz="1000" b="0" dirty="0">
                          <a:solidFill>
                            <a:schemeClr val="tx1"/>
                          </a:solidFill>
                          <a:effectLst/>
                        </a:rPr>
                        <a:t>Należy kontynuować wsparcie skierowane na ograniczenie niskiej emisji. W </a:t>
                      </a:r>
                      <a:r>
                        <a:rPr lang="pl-PL" sz="1000" b="0" dirty="0" smtClean="0">
                          <a:solidFill>
                            <a:schemeClr val="tx1"/>
                          </a:solidFill>
                          <a:effectLst/>
                        </a:rPr>
                        <a:t>RPO WSL </a:t>
                      </a:r>
                      <a:r>
                        <a:rPr lang="pl-PL" sz="1000" b="0" dirty="0">
                          <a:solidFill>
                            <a:schemeClr val="tx1"/>
                          </a:solidFill>
                          <a:effectLst/>
                        </a:rPr>
                        <a:t>2014-2020 działania związane z gospodarką emisyjną stanowią jedną z głównych interwencji. Przede wszystkim koncentrować się będą na transporcie niskoemisyjnym, głębokiej modernizacji energetycznej budynków użyteczności publicznej oraz wielorodzinnych, w tym wymiana źródeł ciepła (w tym w jednorodzinnych) lub podłączanie do sieci oraz wykorzystanie OZE. Przewiduje się również działania polegające na zwiększeniu efektywności energetycznej w sektorze MŚP. </a:t>
                      </a:r>
                      <a:endParaRPr lang="pl-PL" sz="1000" b="0" dirty="0">
                        <a:solidFill>
                          <a:schemeClr val="tx1"/>
                        </a:solidFill>
                        <a:effectLst/>
                        <a:latin typeface="Calibri"/>
                        <a:ea typeface="Times New Roman"/>
                        <a:cs typeface="Times New Roman"/>
                      </a:endParaRPr>
                    </a:p>
                  </a:txBody>
                  <a:tcPr marL="63868" marR="63868" marT="0" marB="0" anchor="ctr">
                    <a:solidFill>
                      <a:schemeClr val="accent1">
                        <a:lumMod val="20000"/>
                        <a:lumOff val="80000"/>
                      </a:schemeClr>
                    </a:solidFill>
                  </a:tcPr>
                </a:tc>
                <a:tc>
                  <a:txBody>
                    <a:bodyPr/>
                    <a:lstStyle/>
                    <a:p>
                      <a:pPr algn="just">
                        <a:lnSpc>
                          <a:spcPct val="115000"/>
                        </a:lnSpc>
                        <a:spcAft>
                          <a:spcPts val="0"/>
                        </a:spcAft>
                      </a:pPr>
                      <a:r>
                        <a:rPr lang="pl-PL" sz="1000" b="0" dirty="0">
                          <a:solidFill>
                            <a:schemeClr val="tx1"/>
                          </a:solidFill>
                          <a:effectLst/>
                        </a:rPr>
                        <a:t>Dokumentacja konkursowa</a:t>
                      </a:r>
                      <a:endParaRPr lang="pl-PL" sz="1000" b="0" dirty="0">
                        <a:solidFill>
                          <a:schemeClr val="tx1"/>
                        </a:solidFill>
                        <a:effectLst/>
                        <a:latin typeface="Calibri"/>
                        <a:ea typeface="Times New Roman"/>
                        <a:cs typeface="Times New Roman"/>
                      </a:endParaRPr>
                    </a:p>
                  </a:txBody>
                  <a:tcPr marL="63868" marR="63868" marT="0" marB="0" anchor="ctr">
                    <a:solidFill>
                      <a:schemeClr val="accent1">
                        <a:lumMod val="20000"/>
                        <a:lumOff val="80000"/>
                      </a:schemeClr>
                    </a:solidFill>
                  </a:tcPr>
                </a:tc>
                <a:tc>
                  <a:txBody>
                    <a:bodyPr/>
                    <a:lstStyle/>
                    <a:p>
                      <a:pPr algn="just">
                        <a:lnSpc>
                          <a:spcPct val="115000"/>
                        </a:lnSpc>
                        <a:spcAft>
                          <a:spcPts val="0"/>
                        </a:spcAft>
                      </a:pPr>
                      <a:r>
                        <a:rPr lang="pl-PL" sz="1000" b="0" dirty="0">
                          <a:solidFill>
                            <a:schemeClr val="tx1"/>
                          </a:solidFill>
                          <a:effectLst/>
                        </a:rPr>
                        <a:t>2018</a:t>
                      </a:r>
                      <a:endParaRPr lang="pl-PL" sz="1000" b="0" dirty="0">
                        <a:solidFill>
                          <a:schemeClr val="tx1"/>
                        </a:solidFill>
                        <a:effectLst/>
                        <a:latin typeface="Calibri"/>
                        <a:ea typeface="Times New Roman"/>
                        <a:cs typeface="Times New Roman"/>
                      </a:endParaRPr>
                    </a:p>
                  </a:txBody>
                  <a:tcPr marL="63868" marR="63868" marT="0" marB="0" anchor="ctr">
                    <a:solidFill>
                      <a:schemeClr val="accent1">
                        <a:lumMod val="20000"/>
                        <a:lumOff val="80000"/>
                      </a:schemeClr>
                    </a:solidFill>
                  </a:tcPr>
                </a:tc>
                <a:tc>
                  <a:txBody>
                    <a:bodyPr/>
                    <a:lstStyle/>
                    <a:p>
                      <a:pPr algn="just">
                        <a:lnSpc>
                          <a:spcPct val="115000"/>
                        </a:lnSpc>
                        <a:spcAft>
                          <a:spcPts val="0"/>
                        </a:spcAft>
                      </a:pPr>
                      <a:r>
                        <a:rPr lang="pl-PL" sz="1000" b="0" dirty="0">
                          <a:solidFill>
                            <a:schemeClr val="tx1"/>
                          </a:solidFill>
                          <a:effectLst/>
                        </a:rPr>
                        <a:t>horyzontalna</a:t>
                      </a:r>
                      <a:endParaRPr lang="pl-PL" sz="1000" b="0" dirty="0">
                        <a:solidFill>
                          <a:schemeClr val="tx1"/>
                        </a:solidFill>
                        <a:effectLst/>
                        <a:latin typeface="Calibri"/>
                        <a:ea typeface="Times New Roman"/>
                        <a:cs typeface="Times New Roman"/>
                      </a:endParaRPr>
                    </a:p>
                  </a:txBody>
                  <a:tcPr marL="63868" marR="63868"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70823065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1152382883"/>
              </p:ext>
            </p:extLst>
          </p:nvPr>
        </p:nvGraphicFramePr>
        <p:xfrm>
          <a:off x="179512" y="1628800"/>
          <a:ext cx="8856984" cy="3084576"/>
        </p:xfrm>
        <a:graphic>
          <a:graphicData uri="http://schemas.openxmlformats.org/drawingml/2006/table">
            <a:tbl>
              <a:tblPr firstRow="1" firstCol="1" bandRow="1">
                <a:tableStyleId>{5C22544A-7EE6-4342-B048-85BDC9FD1C3A}</a:tableStyleId>
              </a:tblPr>
              <a:tblGrid>
                <a:gridCol w="483799"/>
                <a:gridCol w="2332363"/>
                <a:gridCol w="2671555"/>
                <a:gridCol w="1385425"/>
                <a:gridCol w="944940"/>
                <a:gridCol w="1038902"/>
              </a:tblGrid>
              <a:tr h="2199968">
                <a:tc>
                  <a:txBody>
                    <a:bodyPr/>
                    <a:lstStyle/>
                    <a:p>
                      <a:pPr algn="l">
                        <a:lnSpc>
                          <a:spcPct val="115000"/>
                        </a:lnSpc>
                        <a:spcAft>
                          <a:spcPts val="0"/>
                        </a:spcAft>
                      </a:pPr>
                      <a:r>
                        <a:rPr lang="pl-PL" sz="1100" dirty="0">
                          <a:effectLst/>
                        </a:rPr>
                        <a:t>11</a:t>
                      </a:r>
                      <a:endParaRPr lang="pl-PL" sz="1100"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100" b="0" dirty="0">
                          <a:solidFill>
                            <a:schemeClr val="tx1"/>
                          </a:solidFill>
                          <a:effectLst/>
                        </a:rPr>
                        <a:t>Projekty realizowane w ramach Priorytetu VI koncentrowały się często na samych inwestycjach nie uwzględniając bezpośrednio ich konsekwencji społecznych, z zastrzeżeniem inicjatywy JESSICA</a:t>
                      </a:r>
                    </a:p>
                    <a:p>
                      <a:pPr algn="l">
                        <a:lnSpc>
                          <a:spcPct val="115000"/>
                        </a:lnSpc>
                        <a:spcAft>
                          <a:spcPts val="0"/>
                        </a:spcAft>
                      </a:pPr>
                      <a:r>
                        <a:rPr lang="pl-PL" sz="1100" b="0" dirty="0">
                          <a:solidFill>
                            <a:schemeClr val="tx1"/>
                          </a:solidFill>
                          <a:effectLst/>
                        </a:rPr>
                        <a:t> </a:t>
                      </a:r>
                      <a:endParaRPr lang="pl-PL" sz="11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100" b="0" dirty="0">
                          <a:solidFill>
                            <a:schemeClr val="tx1"/>
                          </a:solidFill>
                          <a:effectLst/>
                        </a:rPr>
                        <a:t>W obecnej perspektywie finansowej należy wprowadzić zasadę całościowego, planowania, oceny, wyboru i realizacji projektów zrównoważonego rozwoju miast tak, aby dokonane inwestycje  prowadziły do znaczących efektów społecznych.</a:t>
                      </a:r>
                      <a:endParaRPr lang="pl-PL" sz="11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100" b="0" dirty="0">
                          <a:solidFill>
                            <a:schemeClr val="tx1"/>
                          </a:solidFill>
                          <a:effectLst/>
                        </a:rPr>
                        <a:t>Odpowiednie formułowanie kryteriów wyboru projektów oraz regulaminów ogłaszanych naborów.</a:t>
                      </a:r>
                    </a:p>
                    <a:p>
                      <a:pPr algn="l">
                        <a:lnSpc>
                          <a:spcPct val="115000"/>
                        </a:lnSpc>
                        <a:spcAft>
                          <a:spcPts val="0"/>
                        </a:spcAft>
                      </a:pPr>
                      <a:r>
                        <a:rPr lang="pl-PL" sz="1100" b="0" dirty="0">
                          <a:solidFill>
                            <a:schemeClr val="tx1"/>
                          </a:solidFill>
                          <a:effectLst/>
                        </a:rPr>
                        <a:t>Podjęcie i kontynuacja działań informacyjnych, edukacyjnych i promocyjnych  wyjaśniających powody  zasady i oczekiwane efekty takiego podejścia.</a:t>
                      </a:r>
                      <a:endParaRPr lang="pl-PL" sz="11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100" b="0" dirty="0">
                          <a:solidFill>
                            <a:schemeClr val="tx1"/>
                          </a:solidFill>
                          <a:effectLst/>
                        </a:rPr>
                        <a:t>2017</a:t>
                      </a:r>
                      <a:endParaRPr lang="pl-PL" sz="11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100" b="0" dirty="0">
                          <a:solidFill>
                            <a:schemeClr val="tx1"/>
                          </a:solidFill>
                          <a:effectLst/>
                        </a:rPr>
                        <a:t>Operacyjna </a:t>
                      </a:r>
                      <a:endParaRPr lang="pl-PL" sz="11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0144771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3646371640"/>
              </p:ext>
            </p:extLst>
          </p:nvPr>
        </p:nvGraphicFramePr>
        <p:xfrm>
          <a:off x="179512" y="1700808"/>
          <a:ext cx="8856984" cy="4837176"/>
        </p:xfrm>
        <a:graphic>
          <a:graphicData uri="http://schemas.openxmlformats.org/drawingml/2006/table">
            <a:tbl>
              <a:tblPr firstRow="1" firstCol="1" bandRow="1">
                <a:tableStyleId>{5C22544A-7EE6-4342-B048-85BDC9FD1C3A}</a:tableStyleId>
              </a:tblPr>
              <a:tblGrid>
                <a:gridCol w="483799"/>
                <a:gridCol w="2332363"/>
                <a:gridCol w="2671555"/>
                <a:gridCol w="1385425"/>
                <a:gridCol w="944940"/>
                <a:gridCol w="1038902"/>
              </a:tblGrid>
              <a:tr h="2671390">
                <a:tc>
                  <a:txBody>
                    <a:bodyPr/>
                    <a:lstStyle/>
                    <a:p>
                      <a:pPr algn="ctr">
                        <a:lnSpc>
                          <a:spcPct val="115000"/>
                        </a:lnSpc>
                        <a:spcAft>
                          <a:spcPts val="0"/>
                        </a:spcAft>
                      </a:pPr>
                      <a:r>
                        <a:rPr lang="pl-PL" sz="1200" dirty="0">
                          <a:effectLst/>
                        </a:rPr>
                        <a:t>12</a:t>
                      </a:r>
                      <a:endParaRPr lang="pl-PL" sz="1200"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200" b="0" dirty="0">
                          <a:solidFill>
                            <a:schemeClr val="tx1"/>
                          </a:solidFill>
                          <a:effectLst/>
                        </a:rPr>
                        <a:t>Projekty rewitalizacyjne realizowane w ramach Działania 6.2 miały często charakter fragmentaryczny i nie podejmowały w sposób całościowy przeprowadzenia programu rewitalizacji określonych obszarów zdegradowanych</a:t>
                      </a:r>
                    </a:p>
                    <a:p>
                      <a:pPr algn="l">
                        <a:lnSpc>
                          <a:spcPct val="115000"/>
                        </a:lnSpc>
                        <a:spcAft>
                          <a:spcPts val="0"/>
                        </a:spcAft>
                      </a:pPr>
                      <a:r>
                        <a:rPr lang="pl-PL" sz="1200" b="0" dirty="0">
                          <a:solidFill>
                            <a:schemeClr val="tx1"/>
                          </a:solidFill>
                          <a:effectLst/>
                        </a:rPr>
                        <a:t> </a:t>
                      </a:r>
                    </a:p>
                    <a:p>
                      <a:pPr algn="l">
                        <a:lnSpc>
                          <a:spcPct val="115000"/>
                        </a:lnSpc>
                        <a:spcAft>
                          <a:spcPts val="0"/>
                        </a:spcAft>
                      </a:pPr>
                      <a:r>
                        <a:rPr lang="pl-PL" sz="1200" b="0" dirty="0">
                          <a:solidFill>
                            <a:schemeClr val="tx1"/>
                          </a:solidFill>
                          <a:effectLst/>
                        </a:rPr>
                        <a:t> </a:t>
                      </a:r>
                    </a:p>
                    <a:p>
                      <a:pPr algn="l">
                        <a:lnSpc>
                          <a:spcPct val="115000"/>
                        </a:lnSpc>
                        <a:spcAft>
                          <a:spcPts val="0"/>
                        </a:spcAft>
                      </a:pPr>
                      <a:r>
                        <a:rPr lang="pl-PL" sz="1200" b="0" dirty="0">
                          <a:solidFill>
                            <a:schemeClr val="tx1"/>
                          </a:solidFill>
                          <a:effectLst/>
                        </a:rPr>
                        <a:t> </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W kolejnej perspektywie finansowej należy zwiększyć wymagania co do jakości i całościowego charakteru programów rewitalizacyjnych oraz przygotowywać, oceniać, wybierać i realizować projekty uwzględniające w pełni treść tych programów.</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Odpowiednie formułowanie kryteriów wyboru projektów oraz regulaminów ogłaszanych naborów.</a:t>
                      </a:r>
                    </a:p>
                    <a:p>
                      <a:pPr algn="l">
                        <a:lnSpc>
                          <a:spcPct val="115000"/>
                        </a:lnSpc>
                        <a:spcAft>
                          <a:spcPts val="0"/>
                        </a:spcAft>
                      </a:pPr>
                      <a:r>
                        <a:rPr lang="pl-PL" sz="1200" b="0" dirty="0">
                          <a:solidFill>
                            <a:schemeClr val="tx1"/>
                          </a:solidFill>
                          <a:effectLst/>
                        </a:rPr>
                        <a:t>Podjęcie i kontynuacja działań  informacyjne, edukacyjnych i promocyjnych mających na celu podniesienie jakości i całościowego charakteru programów rewitalizacji oraz projektów służących ich realizowaniu.</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2017</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Operacyjna</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3630010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2365721009"/>
              </p:ext>
            </p:extLst>
          </p:nvPr>
        </p:nvGraphicFramePr>
        <p:xfrm>
          <a:off x="251520" y="1628800"/>
          <a:ext cx="8784976" cy="2734056"/>
        </p:xfrm>
        <a:graphic>
          <a:graphicData uri="http://schemas.openxmlformats.org/drawingml/2006/table">
            <a:tbl>
              <a:tblPr firstRow="1" firstCol="1" bandRow="1">
                <a:tableStyleId>{5C22544A-7EE6-4342-B048-85BDC9FD1C3A}</a:tableStyleId>
              </a:tblPr>
              <a:tblGrid>
                <a:gridCol w="479865"/>
                <a:gridCol w="2313401"/>
                <a:gridCol w="2649835"/>
                <a:gridCol w="1374161"/>
                <a:gridCol w="937258"/>
                <a:gridCol w="1030456"/>
              </a:tblGrid>
              <a:tr h="1728546">
                <a:tc>
                  <a:txBody>
                    <a:bodyPr/>
                    <a:lstStyle/>
                    <a:p>
                      <a:pPr algn="l">
                        <a:lnSpc>
                          <a:spcPct val="115000"/>
                        </a:lnSpc>
                        <a:spcAft>
                          <a:spcPts val="0"/>
                        </a:spcAft>
                      </a:pPr>
                      <a:r>
                        <a:rPr lang="pl-PL" sz="1200" dirty="0">
                          <a:effectLst/>
                        </a:rPr>
                        <a:t>13</a:t>
                      </a:r>
                      <a:endParaRPr lang="pl-PL" sz="1200"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200" b="0" dirty="0">
                          <a:solidFill>
                            <a:schemeClr val="tx1"/>
                          </a:solidFill>
                          <a:effectLst/>
                        </a:rPr>
                        <a:t>Projekty dotyczące infrastruktury edukacyjnej (Priorytet VIII) miały na celu przede wszystkim uzupełnienie podstawowej infrastruktury (sale gimnastyczne, sale, budynki); rzadko występowała komplementarność np. pomiędzy projektami wspierającymi infrastrukturę edukacyjną a projektami związanymi ze współpracą z pracodawcami</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Premiowanie projektów (zwłaszcza w działaniu 12.2), w których wspierana infrastruktura wiąże się ze współpracą z pracodawcami (np. służy rozwijaniu kształcenia na potrzeby pracodawców)</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Opracowanie kryteriów oceny merytorycznej, premiujących udział pracodawców w projektach lub komplementarność z projektami obejmującymi współpracę z pracodawcami</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2017</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operacyjna</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59487479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1234172083"/>
              </p:ext>
            </p:extLst>
          </p:nvPr>
        </p:nvGraphicFramePr>
        <p:xfrm>
          <a:off x="179512" y="1700808"/>
          <a:ext cx="8784976" cy="3435096"/>
        </p:xfrm>
        <a:graphic>
          <a:graphicData uri="http://schemas.openxmlformats.org/drawingml/2006/table">
            <a:tbl>
              <a:tblPr firstRow="1" firstCol="1" bandRow="1">
                <a:tableStyleId>{5C22544A-7EE6-4342-B048-85BDC9FD1C3A}</a:tableStyleId>
              </a:tblPr>
              <a:tblGrid>
                <a:gridCol w="479865"/>
                <a:gridCol w="2313401"/>
                <a:gridCol w="2649835"/>
                <a:gridCol w="1374161"/>
                <a:gridCol w="937258"/>
                <a:gridCol w="1030456"/>
              </a:tblGrid>
              <a:tr h="1257125">
                <a:tc>
                  <a:txBody>
                    <a:bodyPr/>
                    <a:lstStyle/>
                    <a:p>
                      <a:pPr algn="l">
                        <a:lnSpc>
                          <a:spcPct val="115000"/>
                        </a:lnSpc>
                        <a:spcAft>
                          <a:spcPts val="0"/>
                        </a:spcAft>
                      </a:pPr>
                      <a:r>
                        <a:rPr lang="pl-PL" sz="1400" dirty="0">
                          <a:effectLst/>
                        </a:rPr>
                        <a:t>14</a:t>
                      </a:r>
                      <a:endParaRPr lang="pl-PL" sz="1400"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400" b="0" dirty="0">
                          <a:solidFill>
                            <a:schemeClr val="tx1"/>
                          </a:solidFill>
                          <a:effectLst/>
                        </a:rPr>
                        <a:t>Województwo śląskie, mimo opisywanej w diagnozie do Strategii poprawy sytuacji, nadal należy do regionów o najgorszym stanie zdrowia mieszkańców. Posiada natomiast duży potencjał infrastrukturalny w zakresie ochrony zdrowia oraz obiektów sportowych</a:t>
                      </a:r>
                    </a:p>
                    <a:p>
                      <a:pPr algn="l">
                        <a:lnSpc>
                          <a:spcPct val="115000"/>
                        </a:lnSpc>
                        <a:spcAft>
                          <a:spcPts val="0"/>
                        </a:spcAft>
                      </a:pPr>
                      <a:r>
                        <a:rPr lang="pl-PL" sz="1400" b="0" dirty="0">
                          <a:solidFill>
                            <a:schemeClr val="tx1"/>
                          </a:solidFill>
                          <a:effectLst/>
                        </a:rPr>
                        <a:t> </a:t>
                      </a:r>
                      <a:endParaRPr lang="pl-PL" sz="14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400" b="0" dirty="0">
                          <a:solidFill>
                            <a:schemeClr val="tx1"/>
                          </a:solidFill>
                          <a:effectLst/>
                        </a:rPr>
                        <a:t>Premiowanie projektów infrastrukturalnych dotyczących ochrony zdrowia (działanie 10.1) komplementarnych z działaniami edukacyjnymi (w tym ujętymi w RPZ) oraz działaniami związanymi z aktywnością fizyczną </a:t>
                      </a:r>
                      <a:endParaRPr lang="pl-PL" sz="14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400" b="0" dirty="0" smtClean="0">
                          <a:solidFill>
                            <a:schemeClr val="tx1"/>
                          </a:solidFill>
                          <a:effectLst/>
                        </a:rPr>
                        <a:t>Wskazanie w regulaminach konkursów</a:t>
                      </a:r>
                      <a:r>
                        <a:rPr lang="pl-PL" sz="1400" b="0" baseline="0" dirty="0" smtClean="0">
                          <a:solidFill>
                            <a:schemeClr val="tx1"/>
                          </a:solidFill>
                          <a:effectLst/>
                        </a:rPr>
                        <a:t>  rekomendacji promowania aktywności fizycznej w projektach związanych z ochroną zdrowia jako jednego z elementów edukacyjnych   </a:t>
                      </a:r>
                      <a:endParaRPr lang="pl-PL" sz="14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400" b="0" dirty="0">
                          <a:solidFill>
                            <a:schemeClr val="tx1"/>
                          </a:solidFill>
                          <a:effectLst/>
                        </a:rPr>
                        <a:t>2017</a:t>
                      </a:r>
                      <a:endParaRPr lang="pl-PL" sz="14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400" b="0" dirty="0">
                          <a:solidFill>
                            <a:schemeClr val="tx1"/>
                          </a:solidFill>
                          <a:effectLst/>
                        </a:rPr>
                        <a:t>operacyjna</a:t>
                      </a:r>
                      <a:endParaRPr lang="pl-PL" sz="14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21789202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Wnioski i rekomendacje</a:t>
            </a:r>
            <a:endParaRPr lang="pl-PL" sz="2400" dirty="0">
              <a:latin typeface="Lato" panose="020F0502020204030203" pitchFamily="34" charset="0"/>
              <a:ea typeface="Lato" panose="020F0502020204030203" pitchFamily="34" charset="0"/>
              <a:cs typeface="Lato" panose="020F0502020204030203"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2369825409"/>
              </p:ext>
            </p:extLst>
          </p:nvPr>
        </p:nvGraphicFramePr>
        <p:xfrm>
          <a:off x="35103" y="1700808"/>
          <a:ext cx="8784976" cy="3785616"/>
        </p:xfrm>
        <a:graphic>
          <a:graphicData uri="http://schemas.openxmlformats.org/drawingml/2006/table">
            <a:tbl>
              <a:tblPr firstRow="1" firstCol="1" bandRow="1">
                <a:tableStyleId>{5C22544A-7EE6-4342-B048-85BDC9FD1C3A}</a:tableStyleId>
              </a:tblPr>
              <a:tblGrid>
                <a:gridCol w="479865"/>
                <a:gridCol w="2313401"/>
                <a:gridCol w="2649835"/>
                <a:gridCol w="1374161"/>
                <a:gridCol w="937258"/>
                <a:gridCol w="1030456"/>
              </a:tblGrid>
              <a:tr h="2042827">
                <a:tc>
                  <a:txBody>
                    <a:bodyPr/>
                    <a:lstStyle/>
                    <a:p>
                      <a:pPr algn="l">
                        <a:lnSpc>
                          <a:spcPct val="115000"/>
                        </a:lnSpc>
                        <a:spcAft>
                          <a:spcPts val="0"/>
                        </a:spcAft>
                      </a:pPr>
                      <a:r>
                        <a:rPr lang="pl-PL" sz="1200" dirty="0">
                          <a:effectLst/>
                        </a:rPr>
                        <a:t>15</a:t>
                      </a:r>
                      <a:endParaRPr lang="pl-PL" sz="1200" dirty="0">
                        <a:effectLst/>
                        <a:latin typeface="Calibri"/>
                        <a:ea typeface="Times New Roman"/>
                        <a:cs typeface="Times New Roman"/>
                      </a:endParaRPr>
                    </a:p>
                  </a:txBody>
                  <a:tcPr marL="68322" marR="68322" marT="0" marB="0"/>
                </a:tc>
                <a:tc>
                  <a:txBody>
                    <a:bodyPr/>
                    <a:lstStyle/>
                    <a:p>
                      <a:pPr algn="l">
                        <a:lnSpc>
                          <a:spcPct val="115000"/>
                        </a:lnSpc>
                        <a:spcAft>
                          <a:spcPts val="0"/>
                        </a:spcAft>
                      </a:pPr>
                      <a:r>
                        <a:rPr lang="pl-PL" sz="1200" b="0" dirty="0">
                          <a:solidFill>
                            <a:schemeClr val="tx1"/>
                          </a:solidFill>
                          <a:effectLst/>
                        </a:rPr>
                        <a:t>Stworzony w okresie programowania 2007-2013 system zgłaszania koniecznych zmian do procedur oraz Rejestr Odstępstw był dobrą praktyką</a:t>
                      </a:r>
                    </a:p>
                    <a:p>
                      <a:pPr algn="l">
                        <a:lnSpc>
                          <a:spcPct val="115000"/>
                        </a:lnSpc>
                        <a:spcAft>
                          <a:spcPts val="0"/>
                        </a:spcAft>
                      </a:pPr>
                      <a:r>
                        <a:rPr lang="pl-PL" sz="1200" b="0" dirty="0">
                          <a:solidFill>
                            <a:schemeClr val="tx1"/>
                          </a:solidFill>
                          <a:effectLst/>
                        </a:rPr>
                        <a:t> </a:t>
                      </a:r>
                    </a:p>
                    <a:p>
                      <a:pPr algn="l">
                        <a:lnSpc>
                          <a:spcPct val="115000"/>
                        </a:lnSpc>
                        <a:spcAft>
                          <a:spcPts val="0"/>
                        </a:spcAft>
                      </a:pPr>
                      <a:r>
                        <a:rPr lang="pl-PL" sz="1200" b="0" dirty="0">
                          <a:solidFill>
                            <a:schemeClr val="tx1"/>
                          </a:solidFill>
                          <a:effectLst/>
                        </a:rPr>
                        <a:t> </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Podtrzymanie i rozwój dotychczasowego partycypacyjnego systemu tworzenia procedur wraz z bieżącym zaangażowaniem</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Podtrzymanie systemu zmian procedur wraz z Rejestrem Odstępstw</a:t>
                      </a:r>
                    </a:p>
                    <a:p>
                      <a:pPr algn="l">
                        <a:lnSpc>
                          <a:spcPct val="115000"/>
                        </a:lnSpc>
                        <a:spcAft>
                          <a:spcPts val="0"/>
                        </a:spcAft>
                      </a:pPr>
                      <a:r>
                        <a:rPr lang="pl-PL" sz="1200" b="0" dirty="0">
                          <a:solidFill>
                            <a:schemeClr val="tx1"/>
                          </a:solidFill>
                          <a:effectLst/>
                        </a:rPr>
                        <a:t>Organizacja zarówno wewnętrznych spotkań, usprawniających procedury, jak i zaangażowanie w ten proces beneficjentów i regularne otrzymywanie od nich informacji zwrotnej</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2017</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c>
                  <a:txBody>
                    <a:bodyPr/>
                    <a:lstStyle/>
                    <a:p>
                      <a:pPr algn="l">
                        <a:lnSpc>
                          <a:spcPct val="115000"/>
                        </a:lnSpc>
                        <a:spcAft>
                          <a:spcPts val="0"/>
                        </a:spcAft>
                      </a:pPr>
                      <a:r>
                        <a:rPr lang="pl-PL" sz="1200" b="0" dirty="0">
                          <a:solidFill>
                            <a:schemeClr val="tx1"/>
                          </a:solidFill>
                          <a:effectLst/>
                        </a:rPr>
                        <a:t>operacyjna</a:t>
                      </a:r>
                      <a:endParaRPr lang="pl-PL" sz="1200" b="0" dirty="0">
                        <a:solidFill>
                          <a:schemeClr val="tx1"/>
                        </a:solidFill>
                        <a:effectLst/>
                        <a:latin typeface="Calibri"/>
                        <a:ea typeface="Times New Roman"/>
                        <a:cs typeface="Times New Roman"/>
                      </a:endParaRPr>
                    </a:p>
                  </a:txBody>
                  <a:tcPr marL="68322" marR="68322"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20516777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741" y="5355221"/>
            <a:ext cx="2841625"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5936" y="5326079"/>
            <a:ext cx="1454274" cy="1231475"/>
          </a:xfrm>
          <a:prstGeom prst="rect">
            <a:avLst/>
          </a:prstGeom>
        </p:spPr>
      </p:pic>
      <p:pic>
        <p:nvPicPr>
          <p:cNvPr id="6" name="Obraz 5" descr="logo_wyg2"/>
          <p:cNvPicPr/>
          <p:nvPr/>
        </p:nvPicPr>
        <p:blipFill>
          <a:blip r:embed="rId4" cstate="print"/>
          <a:srcRect/>
          <a:stretch>
            <a:fillRect/>
          </a:stretch>
        </p:blipFill>
        <p:spPr bwMode="auto">
          <a:xfrm>
            <a:off x="6444208" y="5326079"/>
            <a:ext cx="1440160" cy="1296607"/>
          </a:xfrm>
          <a:prstGeom prst="rect">
            <a:avLst/>
          </a:prstGeom>
          <a:noFill/>
          <a:ln w="9525">
            <a:noFill/>
            <a:miter lim="800000"/>
            <a:headEnd/>
            <a:tailEnd/>
          </a:ln>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2554" y="692696"/>
            <a:ext cx="5761037" cy="57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7947" y="260648"/>
            <a:ext cx="58102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chemat blokowy: proces 3"/>
          <p:cNvSpPr/>
          <p:nvPr/>
        </p:nvSpPr>
        <p:spPr>
          <a:xfrm>
            <a:off x="1655052" y="2636912"/>
            <a:ext cx="6157307" cy="1512168"/>
          </a:xfrm>
          <a:prstGeom prst="flowChartProcess">
            <a:avLst/>
          </a:prstGeom>
          <a:solidFill>
            <a:schemeClr val="bg1">
              <a:lumMod val="6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pl-PL" sz="3200" dirty="0" smtClean="0">
                <a:latin typeface="Lato" panose="020F0502020204030203" pitchFamily="34" charset="0"/>
                <a:ea typeface="Lato" panose="020F0502020204030203" pitchFamily="34" charset="0"/>
                <a:cs typeface="Lato" panose="020F0502020204030203" pitchFamily="34" charset="0"/>
              </a:rPr>
              <a:t>DZIĘKUJEMY ZA UWAGĘ!</a:t>
            </a:r>
            <a:endParaRPr lang="pl-PL" sz="32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23787858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chemat blokowy: proces 3"/>
          <p:cNvSpPr/>
          <p:nvPr/>
        </p:nvSpPr>
        <p:spPr>
          <a:xfrm>
            <a:off x="827584" y="1052736"/>
            <a:ext cx="7488832" cy="2232248"/>
          </a:xfrm>
          <a:prstGeom prst="flowChartProcess">
            <a:avLst/>
          </a:prstGeom>
          <a:solidFill>
            <a:schemeClr val="accent2">
              <a:lumMod val="60000"/>
              <a:lumOff val="4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pl-PL" sz="2200" b="1" dirty="0">
                <a:latin typeface="Lato" panose="020F0502020204030203" pitchFamily="34" charset="0"/>
                <a:ea typeface="Lato" panose="020F0502020204030203" pitchFamily="34" charset="0"/>
                <a:cs typeface="Lato" panose="020F0502020204030203" pitchFamily="34" charset="0"/>
              </a:rPr>
              <a:t>OCENA </a:t>
            </a:r>
            <a:r>
              <a:rPr lang="pl-PL" sz="2200" b="1" dirty="0" smtClean="0">
                <a:latin typeface="Lato" panose="020F0502020204030203" pitchFamily="34" charset="0"/>
                <a:ea typeface="Lato" panose="020F0502020204030203" pitchFamily="34" charset="0"/>
                <a:cs typeface="Lato" panose="020F0502020204030203" pitchFamily="34" charset="0"/>
              </a:rPr>
              <a:t>LOGIKI </a:t>
            </a:r>
            <a:r>
              <a:rPr lang="pl-PL" sz="2200" b="1" dirty="0">
                <a:latin typeface="Lato" panose="020F0502020204030203" pitchFamily="34" charset="0"/>
                <a:ea typeface="Lato" panose="020F0502020204030203" pitchFamily="34" charset="0"/>
                <a:cs typeface="Lato" panose="020F0502020204030203" pitchFamily="34" charset="0"/>
              </a:rPr>
              <a:t>INTERWENCJI REGIONALNEGO PROGRAMU OPERACYJNEGO WOJEWÓDZTWA ŚLĄSKIEGO NA LATA 2007-2013</a:t>
            </a:r>
            <a:endParaRPr lang="pl-PL" sz="22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0474771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Clr>
                <a:schemeClr val="accent3"/>
              </a:buClr>
              <a:buFont typeface="Wingdings" panose="05000000000000000000" pitchFamily="2" charset="2"/>
              <a:buChar char="Ü"/>
            </a:pPr>
            <a:r>
              <a:rPr lang="pl-PL" dirty="0" smtClean="0">
                <a:solidFill>
                  <a:schemeClr val="tx1"/>
                </a:solidFill>
                <a:latin typeface="Lato" panose="020F0502020204030203" pitchFamily="34" charset="0"/>
                <a:ea typeface="Lato" panose="020F0502020204030203" pitchFamily="34" charset="0"/>
                <a:cs typeface="Lato" panose="020F0502020204030203" pitchFamily="34" charset="0"/>
              </a:rPr>
              <a:t>Wyniki </a:t>
            </a:r>
            <a:r>
              <a:rPr lang="pl-PL" dirty="0">
                <a:solidFill>
                  <a:schemeClr val="tx1"/>
                </a:solidFill>
                <a:latin typeface="Lato" panose="020F0502020204030203" pitchFamily="34" charset="0"/>
                <a:ea typeface="Lato" panose="020F0502020204030203" pitchFamily="34" charset="0"/>
                <a:cs typeface="Lato" panose="020F0502020204030203" pitchFamily="34" charset="0"/>
              </a:rPr>
              <a:t>badania pozwalają na </a:t>
            </a:r>
            <a:r>
              <a:rPr lang="pl-PL" b="1" dirty="0">
                <a:solidFill>
                  <a:schemeClr val="tx1"/>
                </a:solidFill>
                <a:latin typeface="Lato" panose="020F0502020204030203" pitchFamily="34" charset="0"/>
                <a:ea typeface="Lato" panose="020F0502020204030203" pitchFamily="34" charset="0"/>
                <a:cs typeface="Lato" panose="020F0502020204030203" pitchFamily="34" charset="0"/>
              </a:rPr>
              <a:t>pozytywną ocenę przyjętej logiki interwencji. </a:t>
            </a:r>
            <a:r>
              <a:rPr lang="pl-PL" dirty="0">
                <a:solidFill>
                  <a:schemeClr val="tx1"/>
                </a:solidFill>
                <a:latin typeface="Lato" panose="020F0502020204030203" pitchFamily="34" charset="0"/>
                <a:ea typeface="Lato" panose="020F0502020204030203" pitchFamily="34" charset="0"/>
                <a:cs typeface="Lato" panose="020F0502020204030203" pitchFamily="34" charset="0"/>
              </a:rPr>
              <a:t>Logikę interwencji należy więc uznać za wewnętrznie spójną oraz stanowiącą odpowiedź na zdiagnozowane wyzwania. </a:t>
            </a:r>
            <a:endParaRPr lang="pl-PL"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buClr>
                <a:schemeClr val="accent3"/>
              </a:buClr>
              <a:buFont typeface="Wingdings" panose="05000000000000000000" pitchFamily="2" charset="2"/>
              <a:buChar char="Ü"/>
            </a:pPr>
            <a:r>
              <a:rPr lang="pl-PL" dirty="0" smtClean="0">
                <a:solidFill>
                  <a:schemeClr val="tx1"/>
                </a:solidFill>
                <a:latin typeface="Lato" panose="020F0502020204030203" pitchFamily="34" charset="0"/>
                <a:ea typeface="Lato" panose="020F0502020204030203" pitchFamily="34" charset="0"/>
                <a:cs typeface="Lato" panose="020F0502020204030203" pitchFamily="34" charset="0"/>
              </a:rPr>
              <a:t>Również </a:t>
            </a:r>
            <a:r>
              <a:rPr lang="pl-PL" dirty="0">
                <a:solidFill>
                  <a:schemeClr val="tx1"/>
                </a:solidFill>
                <a:latin typeface="Lato" panose="020F0502020204030203" pitchFamily="34" charset="0"/>
                <a:ea typeface="Lato" panose="020F0502020204030203" pitchFamily="34" charset="0"/>
                <a:cs typeface="Lato" panose="020F0502020204030203" pitchFamily="34" charset="0"/>
              </a:rPr>
              <a:t>przedstawiciele IZ i IP2 oraz uczestnicy wywiadów grupowych, którym zaprezentowano odtworzoną logikę uznali schematy interwencji dla poszczególnych Priorytetów i Programu za poprawne. </a:t>
            </a:r>
            <a:endParaRPr lang="pl-PL"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buClr>
                <a:schemeClr val="accent3"/>
              </a:buClr>
              <a:buFont typeface="Wingdings" panose="05000000000000000000" pitchFamily="2" charset="2"/>
              <a:buChar char="Ü"/>
            </a:pPr>
            <a:r>
              <a:rPr lang="pl-PL" dirty="0" smtClean="0">
                <a:solidFill>
                  <a:schemeClr val="tx1"/>
                </a:solidFill>
                <a:latin typeface="Lato" panose="020F0502020204030203" pitchFamily="34" charset="0"/>
                <a:ea typeface="Lato" panose="020F0502020204030203" pitchFamily="34" charset="0"/>
                <a:cs typeface="Lato" panose="020F0502020204030203" pitchFamily="34" charset="0"/>
              </a:rPr>
              <a:t>Szczegółowy </a:t>
            </a:r>
            <a:r>
              <a:rPr lang="pl-PL" dirty="0">
                <a:solidFill>
                  <a:schemeClr val="tx1"/>
                </a:solidFill>
                <a:latin typeface="Lato" panose="020F0502020204030203" pitchFamily="34" charset="0"/>
                <a:ea typeface="Lato" panose="020F0502020204030203" pitchFamily="34" charset="0"/>
                <a:cs typeface="Lato" panose="020F0502020204030203" pitchFamily="34" charset="0"/>
              </a:rPr>
              <a:t>opis wyników badania w tym obszarze zaprezentowany został </a:t>
            </a:r>
            <a:r>
              <a:rPr lang="pl-PL" b="1" dirty="0">
                <a:solidFill>
                  <a:schemeClr val="tx1"/>
                </a:solidFill>
                <a:latin typeface="Lato" panose="020F0502020204030203" pitchFamily="34" charset="0"/>
                <a:ea typeface="Lato" panose="020F0502020204030203" pitchFamily="34" charset="0"/>
                <a:cs typeface="Lato" panose="020F0502020204030203" pitchFamily="34" charset="0"/>
              </a:rPr>
              <a:t>w </a:t>
            </a:r>
            <a:r>
              <a:rPr lang="pl-PL" b="1" dirty="0" smtClean="0">
                <a:solidFill>
                  <a:schemeClr val="tx1"/>
                </a:solidFill>
                <a:latin typeface="Lato" panose="020F0502020204030203" pitchFamily="34" charset="0"/>
                <a:ea typeface="Lato" panose="020F0502020204030203" pitchFamily="34" charset="0"/>
                <a:cs typeface="Lato" panose="020F0502020204030203" pitchFamily="34" charset="0"/>
              </a:rPr>
              <a:t>Aneksie </a:t>
            </a:r>
            <a:r>
              <a:rPr lang="pl-PL" dirty="0">
                <a:solidFill>
                  <a:schemeClr val="tx1"/>
                </a:solidFill>
                <a:latin typeface="Lato" panose="020F0502020204030203" pitchFamily="34" charset="0"/>
                <a:ea typeface="Lato" panose="020F0502020204030203" pitchFamily="34" charset="0"/>
                <a:cs typeface="Lato" panose="020F0502020204030203" pitchFamily="34" charset="0"/>
              </a:rPr>
              <a:t>do raportu końcowego Ocena logiki interwencji RPO WSL. </a:t>
            </a:r>
            <a:endParaRPr lang="pl-PL" dirty="0">
              <a:solidFill>
                <a:schemeClr val="tx1"/>
              </a:solidFill>
            </a:endParaRPr>
          </a:p>
        </p:txBody>
      </p:sp>
      <p:sp>
        <p:nvSpPr>
          <p:cNvPr id="3" name="Tytuł 2"/>
          <p:cNvSpPr>
            <a:spLocks noGrp="1"/>
          </p:cNvSpPr>
          <p:nvPr>
            <p:ph type="title"/>
          </p:nvPr>
        </p:nvSpPr>
        <p:spPr>
          <a:xfrm>
            <a:off x="539552" y="548680"/>
            <a:ext cx="8237244" cy="982386"/>
          </a:xfrm>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
            </a:r>
            <a:br>
              <a:rPr lang="pl-PL" sz="2400" dirty="0" smtClean="0">
                <a:latin typeface="Lato" panose="020F0502020204030203" pitchFamily="34" charset="0"/>
                <a:ea typeface="Lato" panose="020F0502020204030203" pitchFamily="34" charset="0"/>
                <a:cs typeface="Lato" panose="020F0502020204030203" pitchFamily="34" charset="0"/>
              </a:rPr>
            </a:br>
            <a:r>
              <a:rPr lang="pl-PL" sz="2400" dirty="0" smtClean="0">
                <a:latin typeface="Lato" panose="020F0502020204030203" pitchFamily="34" charset="0"/>
                <a:ea typeface="Lato" panose="020F0502020204030203" pitchFamily="34" charset="0"/>
                <a:cs typeface="Lato" panose="020F0502020204030203" pitchFamily="34" charset="0"/>
              </a:rPr>
              <a:t>OCENA </a:t>
            </a:r>
            <a:r>
              <a:rPr lang="pl-PL" sz="2400" dirty="0">
                <a:latin typeface="Lato" panose="020F0502020204030203" pitchFamily="34" charset="0"/>
                <a:ea typeface="Lato" panose="020F0502020204030203" pitchFamily="34" charset="0"/>
                <a:cs typeface="Lato" panose="020F0502020204030203" pitchFamily="34" charset="0"/>
              </a:rPr>
              <a:t>LOGIKI INTERWENCJI REGIONALNEGO PROGRAMU OPERACYJNEGO WOJEWÓDZTWA ŚLĄSKIEGO NA LATA </a:t>
            </a:r>
            <a:r>
              <a:rPr lang="pl-PL" sz="2400" dirty="0" smtClean="0">
                <a:latin typeface="Lato" panose="020F0502020204030203" pitchFamily="34" charset="0"/>
                <a:ea typeface="Lato" panose="020F0502020204030203" pitchFamily="34" charset="0"/>
                <a:cs typeface="Lato" panose="020F0502020204030203" pitchFamily="34" charset="0"/>
              </a:rPr>
              <a:t>2007-2013</a:t>
            </a:r>
            <a:br>
              <a:rPr lang="pl-PL" sz="2400" dirty="0" smtClean="0">
                <a:latin typeface="Lato" panose="020F0502020204030203" pitchFamily="34" charset="0"/>
                <a:ea typeface="Lato" panose="020F0502020204030203" pitchFamily="34" charset="0"/>
                <a:cs typeface="Lato" panose="020F0502020204030203" pitchFamily="34" charset="0"/>
              </a:rPr>
            </a:br>
            <a:r>
              <a:rPr lang="pl-PL" sz="2400" dirty="0" smtClean="0">
                <a:latin typeface="Lato" panose="020F0502020204030203" pitchFamily="34" charset="0"/>
                <a:ea typeface="Lato" panose="020F0502020204030203" pitchFamily="34" charset="0"/>
                <a:cs typeface="Lato" panose="020F0502020204030203" pitchFamily="34" charset="0"/>
              </a:rPr>
              <a:t/>
            </a:r>
            <a:br>
              <a:rPr lang="pl-PL" sz="2400" dirty="0" smtClean="0">
                <a:latin typeface="Lato" panose="020F0502020204030203" pitchFamily="34" charset="0"/>
                <a:ea typeface="Lato" panose="020F0502020204030203" pitchFamily="34" charset="0"/>
                <a:cs typeface="Lato" panose="020F0502020204030203" pitchFamily="34" charset="0"/>
              </a:rPr>
            </a:br>
            <a:endParaRPr lang="pl-PL" sz="2400" dirty="0">
              <a:latin typeface="Lato" panose="020F0502020204030203" pitchFamily="34" charset="0"/>
              <a:ea typeface="Lato" panose="020F0502020204030203" pitchFamily="34" charset="0"/>
              <a:cs typeface="Lato" panose="020F0502020204030203"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29058" cy="623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386836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just">
              <a:buClr>
                <a:schemeClr val="accent3"/>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Wyniki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badania pozwalają na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pozytywną ocenę przyjętej logiki interwencji.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Logikę interwencji należy więc uznać za wewnętrznie spójną oraz stanowiącą odpowiedź na zdiagnozowane wyzwania. </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buClr>
                <a:schemeClr val="accent3"/>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Również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przedstawiciele IZ i IP2 oraz uczestnicy wywiadów grupowych, którym zaprezentowano odtworzoną logikę uznali schematy interwencji dla poszczególnych Priorytetów i Programu za poprawne. </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chemeClr val="accent3"/>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Szczegółowy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opis wyników badania w tym obszarze zaprezentowany został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w </a:t>
            </a:r>
            <a:r>
              <a:rPr lang="pl-PL" sz="1600" b="1" dirty="0" smtClean="0">
                <a:solidFill>
                  <a:schemeClr val="tx1"/>
                </a:solidFill>
                <a:latin typeface="Lato" panose="020F0502020204030203" pitchFamily="34" charset="0"/>
                <a:ea typeface="Lato" panose="020F0502020204030203" pitchFamily="34" charset="0"/>
                <a:cs typeface="Lato" panose="020F0502020204030203" pitchFamily="34" charset="0"/>
              </a:rPr>
              <a:t>Aneksie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do raportu końcowego Ocena logiki interwencji RPO WSL.</a:t>
            </a:r>
            <a:r>
              <a:rPr lang="pl-PL" dirty="0">
                <a:solidFill>
                  <a:schemeClr val="tx1"/>
                </a:solidFill>
                <a:latin typeface="Lato" panose="020F0502020204030203" pitchFamily="34" charset="0"/>
                <a:ea typeface="Lato" panose="020F0502020204030203" pitchFamily="34" charset="0"/>
                <a:cs typeface="Lato" panose="020F0502020204030203" pitchFamily="34" charset="0"/>
              </a:rPr>
              <a:t> </a:t>
            </a:r>
            <a:endParaRPr lang="pl-PL" dirty="0">
              <a:solidFill>
                <a:schemeClr val="tx1"/>
              </a:solidFill>
            </a:endParaRPr>
          </a:p>
        </p:txBody>
      </p:sp>
      <p:sp>
        <p:nvSpPr>
          <p:cNvPr id="3" name="Tytuł 2"/>
          <p:cNvSpPr>
            <a:spLocks noGrp="1"/>
          </p:cNvSpPr>
          <p:nvPr>
            <p:ph type="title"/>
          </p:nvPr>
        </p:nvSpPr>
        <p:spPr>
          <a:xfrm>
            <a:off x="539552" y="548680"/>
            <a:ext cx="8237244" cy="982386"/>
          </a:xfrm>
        </p:spPr>
        <p:txBody>
          <a:bodyPr/>
          <a:lstStyle/>
          <a:p>
            <a:r>
              <a:rPr lang="pl-PL" sz="2400" dirty="0" smtClean="0">
                <a:latin typeface="Lato" panose="020F0502020204030203" pitchFamily="34" charset="0"/>
                <a:ea typeface="Lato" panose="020F0502020204030203" pitchFamily="34" charset="0"/>
                <a:cs typeface="Lato" panose="020F0502020204030203" pitchFamily="34" charset="0"/>
              </a:rPr>
              <a:t/>
            </a:r>
            <a:br>
              <a:rPr lang="pl-PL" sz="2400" dirty="0" smtClean="0">
                <a:latin typeface="Lato" panose="020F0502020204030203" pitchFamily="34" charset="0"/>
                <a:ea typeface="Lato" panose="020F0502020204030203" pitchFamily="34" charset="0"/>
                <a:cs typeface="Lato" panose="020F0502020204030203" pitchFamily="34" charset="0"/>
              </a:rPr>
            </a:br>
            <a:r>
              <a:rPr lang="pl-PL" sz="2200" dirty="0" smtClean="0">
                <a:latin typeface="Lato" panose="020F0502020204030203" pitchFamily="34" charset="0"/>
                <a:ea typeface="Lato" panose="020F0502020204030203" pitchFamily="34" charset="0"/>
                <a:cs typeface="Lato" panose="020F0502020204030203" pitchFamily="34" charset="0"/>
              </a:rPr>
              <a:t>OCENA </a:t>
            </a:r>
            <a:r>
              <a:rPr lang="pl-PL" sz="2200" dirty="0">
                <a:latin typeface="Lato" panose="020F0502020204030203" pitchFamily="34" charset="0"/>
                <a:ea typeface="Lato" panose="020F0502020204030203" pitchFamily="34" charset="0"/>
                <a:cs typeface="Lato" panose="020F0502020204030203" pitchFamily="34" charset="0"/>
              </a:rPr>
              <a:t>LOGIKI INTERWENCJI REGIONALNEGO PROGRAMU OPERACYJNEGO WOJEWÓDZTWA ŚLĄSKIEGO NA LATA </a:t>
            </a:r>
            <a:r>
              <a:rPr lang="pl-PL" sz="2200" dirty="0" smtClean="0">
                <a:latin typeface="Lato" panose="020F0502020204030203" pitchFamily="34" charset="0"/>
                <a:ea typeface="Lato" panose="020F0502020204030203" pitchFamily="34" charset="0"/>
                <a:cs typeface="Lato" panose="020F0502020204030203" pitchFamily="34" charset="0"/>
              </a:rPr>
              <a:t>2007-2013</a:t>
            </a:r>
            <a:r>
              <a:rPr lang="pl-PL" sz="2400" dirty="0" smtClean="0">
                <a:latin typeface="Lato" panose="020F0502020204030203" pitchFamily="34" charset="0"/>
                <a:ea typeface="Lato" panose="020F0502020204030203" pitchFamily="34" charset="0"/>
                <a:cs typeface="Lato" panose="020F0502020204030203" pitchFamily="34" charset="0"/>
              </a:rPr>
              <a:t/>
            </a:r>
            <a:br>
              <a:rPr lang="pl-PL" sz="2400" dirty="0" smtClean="0">
                <a:latin typeface="Lato" panose="020F0502020204030203" pitchFamily="34" charset="0"/>
                <a:ea typeface="Lato" panose="020F0502020204030203" pitchFamily="34" charset="0"/>
                <a:cs typeface="Lato" panose="020F0502020204030203" pitchFamily="34" charset="0"/>
              </a:rPr>
            </a:br>
            <a:r>
              <a:rPr lang="pl-PL" sz="2400" dirty="0" smtClean="0">
                <a:latin typeface="Lato" panose="020F0502020204030203" pitchFamily="34" charset="0"/>
                <a:ea typeface="Lato" panose="020F0502020204030203" pitchFamily="34" charset="0"/>
                <a:cs typeface="Lato" panose="020F0502020204030203" pitchFamily="34" charset="0"/>
              </a:rPr>
              <a:t/>
            </a:r>
            <a:br>
              <a:rPr lang="pl-PL" sz="2400" dirty="0" smtClean="0">
                <a:latin typeface="Lato" panose="020F0502020204030203" pitchFamily="34" charset="0"/>
                <a:ea typeface="Lato" panose="020F0502020204030203" pitchFamily="34" charset="0"/>
                <a:cs typeface="Lato" panose="020F0502020204030203" pitchFamily="34" charset="0"/>
              </a:rPr>
            </a:br>
            <a:endParaRPr lang="pl-PL"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95127437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chemat blokowy: proces 3"/>
          <p:cNvSpPr/>
          <p:nvPr/>
        </p:nvSpPr>
        <p:spPr>
          <a:xfrm>
            <a:off x="827584" y="1052736"/>
            <a:ext cx="7488832" cy="2232248"/>
          </a:xfrm>
          <a:prstGeom prst="flowChartProcess">
            <a:avLst/>
          </a:prstGeom>
          <a:solidFill>
            <a:schemeClr val="tx1">
              <a:lumMod val="65000"/>
              <a:lumOff val="35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pl-PL" sz="2200" b="1" dirty="0">
                <a:latin typeface="Lato" panose="020F0502020204030203" pitchFamily="34" charset="0"/>
                <a:ea typeface="Lato" panose="020F0502020204030203" pitchFamily="34" charset="0"/>
                <a:cs typeface="Lato" panose="020F0502020204030203" pitchFamily="34" charset="0"/>
              </a:rPr>
              <a:t>OCENA EFEKTÓW WSPARCIA NA POZIOMIE CELÓW SZCZEGÓŁOWYCH – </a:t>
            </a:r>
            <a:r>
              <a:rPr lang="pl-PL" sz="2200" b="1" dirty="0" smtClean="0">
                <a:latin typeface="Lato" panose="020F0502020204030203" pitchFamily="34" charset="0"/>
                <a:ea typeface="Lato" panose="020F0502020204030203" pitchFamily="34" charset="0"/>
                <a:cs typeface="Lato" panose="020F0502020204030203" pitchFamily="34" charset="0"/>
              </a:rPr>
              <a:t>PRIORYTETÓW</a:t>
            </a:r>
            <a:endParaRPr lang="pl-PL" sz="22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4505392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just">
              <a:buClr>
                <a:schemeClr val="accent3"/>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Celem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był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wzrost konkurencyjności gospodarki opartej na wiedzy.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N</a:t>
            </a:r>
            <a:r>
              <a:rPr lang="pl-PL" sz="1600" b="1" dirty="0" smtClean="0">
                <a:solidFill>
                  <a:schemeClr val="tx1"/>
                </a:solidFill>
                <a:latin typeface="Lato" panose="020F0502020204030203" pitchFamily="34" charset="0"/>
                <a:ea typeface="Lato" panose="020F0502020204030203" pitchFamily="34" charset="0"/>
                <a:cs typeface="Lato" panose="020F0502020204030203" pitchFamily="34" charset="0"/>
              </a:rPr>
              <a:t>ależy go uznać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za osiągnięty w wysokim </a:t>
            </a:r>
            <a:r>
              <a:rPr lang="pl-PL" sz="1600" b="1" dirty="0" smtClean="0">
                <a:solidFill>
                  <a:schemeClr val="tx1"/>
                </a:solidFill>
                <a:latin typeface="Lato" panose="020F0502020204030203" pitchFamily="34" charset="0"/>
                <a:ea typeface="Lato" panose="020F0502020204030203" pitchFamily="34" charset="0"/>
                <a:cs typeface="Lato" panose="020F0502020204030203" pitchFamily="34" charset="0"/>
              </a:rPr>
              <a:t>stopniu</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a:t>
            </a:r>
          </a:p>
          <a:p>
            <a:pPr algn="just">
              <a:buClr>
                <a:srgbClr val="FFC000"/>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Wsparcie zaspokajało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potrzeby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beneficjentów,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natomiast nie zaspokoiło wszystkich potrzeb regionu dotyczących wzrostu konkurencyjności gospodarki opartej na wiedzy. </a:t>
            </a:r>
          </a:p>
          <a:p>
            <a:pPr algn="just">
              <a:buClr>
                <a:srgbClr val="FFC000"/>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Wyzwaniami</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 które pozostają aktualne w przyszłości są przede wszystkim </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stymulowanie aktywności badawczo – rozwojowej firm oraz rozwój proinnowacyjnej działalności parków technologicznych.</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Należy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kontynuować też wsparcie dla jednostek naukowych</a:t>
            </a:r>
            <a:r>
              <a:rPr lang="pl-PL" sz="1600" b="1" dirty="0">
                <a:solidFill>
                  <a:schemeClr val="tx1"/>
                </a:solidFill>
                <a:latin typeface="Lato" panose="020F0502020204030203" pitchFamily="34" charset="0"/>
                <a:ea typeface="Lato" panose="020F0502020204030203" pitchFamily="34" charset="0"/>
                <a:cs typeface="Lato" panose="020F0502020204030203" pitchFamily="34" charset="0"/>
              </a:rPr>
              <a:t>.</a:t>
            </a:r>
          </a:p>
          <a:p>
            <a:pPr marL="45720" indent="0">
              <a:buNone/>
            </a:pPr>
            <a:endParaRPr lang="pl-PL" dirty="0"/>
          </a:p>
        </p:txBody>
      </p:sp>
      <p:sp>
        <p:nvSpPr>
          <p:cNvPr id="3" name="Tytuł 2"/>
          <p:cNvSpPr>
            <a:spLocks noGrp="1"/>
          </p:cNvSpPr>
          <p:nvPr>
            <p:ph type="title"/>
          </p:nvPr>
        </p:nvSpPr>
        <p:spPr>
          <a:xfrm>
            <a:off x="539552" y="548680"/>
            <a:ext cx="8237244" cy="982386"/>
          </a:xfrm>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Priorytet I</a:t>
            </a:r>
            <a:r>
              <a:rPr lang="pl-PL" sz="2200" dirty="0">
                <a:latin typeface="Lato" panose="020F0502020204030203" pitchFamily="34" charset="0"/>
                <a:ea typeface="Lato" panose="020F0502020204030203" pitchFamily="34" charset="0"/>
                <a:cs typeface="Lato" panose="020F0502020204030203" pitchFamily="34" charset="0"/>
              </a:rPr>
              <a:t>. </a:t>
            </a:r>
            <a:r>
              <a:rPr lang="pl-PL" sz="2200" b="1" dirty="0">
                <a:latin typeface="Lato" panose="020F0502020204030203" pitchFamily="34" charset="0"/>
                <a:ea typeface="Lato" panose="020F0502020204030203" pitchFamily="34" charset="0"/>
                <a:cs typeface="Lato" panose="020F0502020204030203" pitchFamily="34" charset="0"/>
              </a:rPr>
              <a:t>Badania i rozwój technologiczny (B+R), innowacje</a:t>
            </a:r>
            <a:br>
              <a:rPr lang="pl-PL" sz="2200" b="1" dirty="0">
                <a:latin typeface="Lato" panose="020F0502020204030203" pitchFamily="34" charset="0"/>
                <a:ea typeface="Lato" panose="020F0502020204030203" pitchFamily="34" charset="0"/>
                <a:cs typeface="Lato" panose="020F0502020204030203" pitchFamily="34" charset="0"/>
              </a:rPr>
            </a:br>
            <a:r>
              <a:rPr lang="pl-PL" sz="2200" b="1" dirty="0">
                <a:latin typeface="Lato" panose="020F0502020204030203" pitchFamily="34" charset="0"/>
                <a:ea typeface="Lato" panose="020F0502020204030203" pitchFamily="34" charset="0"/>
                <a:cs typeface="Lato" panose="020F0502020204030203" pitchFamily="34" charset="0"/>
              </a:rPr>
              <a:t>i przedsiębiorczość </a:t>
            </a:r>
            <a:r>
              <a:rPr lang="pl-PL" sz="2200" dirty="0">
                <a:latin typeface="Lato" panose="020F0502020204030203" pitchFamily="34" charset="0"/>
                <a:ea typeface="Lato" panose="020F0502020204030203" pitchFamily="34" charset="0"/>
                <a:cs typeface="Lato" panose="020F0502020204030203" pitchFamily="34" charset="0"/>
              </a:rPr>
              <a:t/>
            </a:r>
            <a:br>
              <a:rPr lang="pl-PL" sz="2200" dirty="0">
                <a:latin typeface="Lato" panose="020F0502020204030203" pitchFamily="34" charset="0"/>
                <a:ea typeface="Lato" panose="020F0502020204030203" pitchFamily="34" charset="0"/>
                <a:cs typeface="Lato" panose="020F0502020204030203" pitchFamily="34" charset="0"/>
              </a:rPr>
            </a:br>
            <a:endParaRPr lang="pl-PL" sz="22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13890487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80999" y="1719070"/>
            <a:ext cx="8407893" cy="4806273"/>
          </a:xfrm>
        </p:spPr>
        <p:txBody>
          <a:bodyPr>
            <a:normAutofit/>
          </a:bodyPr>
          <a:lstStyle/>
          <a:p>
            <a:pPr algn="just">
              <a:buClr>
                <a:srgbClr val="FFC000"/>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Poziom osiągnięcia założonych celów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Priorytetu II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RPO WSL należy uznać za umiarkowanie zadowalający. </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lgn="just">
              <a:buClr>
                <a:srgbClr val="FFC000"/>
              </a:buClr>
              <a:buFont typeface="Wingdings" panose="05000000000000000000" pitchFamily="2" charset="2"/>
              <a:buChar char="Ü"/>
            </a:pP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Pomimo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wybudowania sieci szerokopasmowej, nie zapewniono w wystarczającym stopniu bezpośredniego dostępu do Internetu mieszkańcom regionu, a utworzone e-usługi nie spowodowały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zakładanego – na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etapie planowania poszczególnych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inwestycji – zainteresowania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ze strony potencjalnych użytkowników</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a:t>
            </a:r>
          </a:p>
          <a:p>
            <a:pPr algn="just">
              <a:buClr>
                <a:srgbClr val="FFC000"/>
              </a:buClr>
              <a:buFont typeface="Wingdings" panose="05000000000000000000" pitchFamily="2" charset="2"/>
              <a:buChar char="Ü"/>
            </a:pPr>
            <a:r>
              <a:rPr lang="pl-PL" sz="1500" b="1" dirty="0">
                <a:solidFill>
                  <a:schemeClr val="tx1"/>
                </a:solidFill>
                <a:latin typeface="Lato" panose="020F0502020204030203" pitchFamily="34" charset="0"/>
                <a:ea typeface="Lato" panose="020F0502020204030203" pitchFamily="34" charset="0"/>
                <a:cs typeface="Lato" panose="020F0502020204030203" pitchFamily="34" charset="0"/>
              </a:rPr>
              <a:t>W dalszym ciągu istnieją potrzeby w zakresie rozwoju społeczeństwa informacyjnego w </a:t>
            </a:r>
            <a:r>
              <a:rPr lang="pl-PL" sz="1500" b="1" dirty="0" smtClean="0">
                <a:solidFill>
                  <a:schemeClr val="tx1"/>
                </a:solidFill>
                <a:latin typeface="Lato" panose="020F0502020204030203" pitchFamily="34" charset="0"/>
                <a:ea typeface="Lato" panose="020F0502020204030203" pitchFamily="34" charset="0"/>
                <a:cs typeface="Lato" panose="020F0502020204030203" pitchFamily="34" charset="0"/>
              </a:rPr>
              <a:t>regionie</a:t>
            </a:r>
            <a:r>
              <a:rPr lang="pl-PL" sz="1500" dirty="0" smtClean="0">
                <a:solidFill>
                  <a:schemeClr val="tx1"/>
                </a:solidFill>
                <a:latin typeface="Lato" panose="020F0502020204030203" pitchFamily="34" charset="0"/>
                <a:ea typeface="Lato" panose="020F0502020204030203" pitchFamily="34" charset="0"/>
                <a:cs typeface="Lato" panose="020F0502020204030203" pitchFamily="34" charset="0"/>
              </a:rPr>
              <a:t>.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Na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poziomie całego regionu wskazuje się przede wszystkim na potrzeby związane z rozwojem e-usług, cyfryzacji danych publicznych oraz wzrostem kompetencji </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cyfrowych.</a:t>
            </a:r>
          </a:p>
          <a:p>
            <a:pPr algn="just">
              <a:buClr>
                <a:srgbClr val="FFC000"/>
              </a:buClr>
              <a:buFont typeface="Wingdings" panose="05000000000000000000" pitchFamily="2" charset="2"/>
              <a:buChar char="Ü"/>
            </a:pP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Z</a:t>
            </a:r>
            <a:r>
              <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rPr>
              <a:t>identyfikowano </a:t>
            </a:r>
            <a:r>
              <a:rPr lang="pl-PL" sz="1600" dirty="0">
                <a:solidFill>
                  <a:schemeClr val="tx1"/>
                </a:solidFill>
                <a:latin typeface="Lato" panose="020F0502020204030203" pitchFamily="34" charset="0"/>
                <a:ea typeface="Lato" panose="020F0502020204030203" pitchFamily="34" charset="0"/>
                <a:cs typeface="Lato" panose="020F0502020204030203" pitchFamily="34" charset="0"/>
              </a:rPr>
              <a:t>nierównomierny rozkład wsparcia w podziale na subregiony. Największym beneficjentem wsparcia był subregion centralny (czyli w roku 2007 – najlepiej rozwinięty subregion województwa). </a:t>
            </a:r>
            <a:endParaRPr lang="pl-PL" sz="1600" dirty="0" smtClean="0">
              <a:solidFill>
                <a:schemeClr val="tx1"/>
              </a:solidFill>
              <a:latin typeface="Lato" panose="020F0502020204030203" pitchFamily="34" charset="0"/>
              <a:ea typeface="Lato" panose="020F0502020204030203" pitchFamily="34" charset="0"/>
              <a:cs typeface="Lato" panose="020F0502020204030203" pitchFamily="34" charset="0"/>
            </a:endParaRPr>
          </a:p>
          <a:p>
            <a:pPr>
              <a:buFont typeface="Wingdings" panose="05000000000000000000" pitchFamily="2" charset="2"/>
              <a:buChar char="Ø"/>
            </a:pPr>
            <a:endParaRPr lang="pl-PL" dirty="0"/>
          </a:p>
          <a:p>
            <a:pPr marL="45720" indent="0">
              <a:buNone/>
            </a:pPr>
            <a:endParaRPr lang="pl-PL" dirty="0"/>
          </a:p>
        </p:txBody>
      </p:sp>
      <p:sp>
        <p:nvSpPr>
          <p:cNvPr id="3" name="Tytuł 2"/>
          <p:cNvSpPr>
            <a:spLocks noGrp="1"/>
          </p:cNvSpPr>
          <p:nvPr>
            <p:ph type="title"/>
          </p:nvPr>
        </p:nvSpPr>
        <p:spPr/>
        <p:txBody>
          <a:bodyPr/>
          <a:lstStyle/>
          <a:p>
            <a:r>
              <a:rPr lang="pl-PL" sz="2200" dirty="0" smtClean="0">
                <a:latin typeface="Lato" panose="020F0502020204030203" pitchFamily="34" charset="0"/>
                <a:ea typeface="Lato" panose="020F0502020204030203" pitchFamily="34" charset="0"/>
                <a:cs typeface="Lato" panose="020F0502020204030203" pitchFamily="34" charset="0"/>
              </a:rPr>
              <a:t>Priorytet II. </a:t>
            </a:r>
            <a:r>
              <a:rPr lang="pl-PL" sz="2200" b="1" dirty="0">
                <a:latin typeface="Lato" panose="020F0502020204030203" pitchFamily="34" charset="0"/>
                <a:ea typeface="Lato" panose="020F0502020204030203" pitchFamily="34" charset="0"/>
                <a:cs typeface="Lato" panose="020F0502020204030203" pitchFamily="34" charset="0"/>
              </a:rPr>
              <a:t>Społeczeństwo Informacyjne</a:t>
            </a:r>
            <a:r>
              <a:rPr lang="pl-PL" sz="2400" dirty="0">
                <a:latin typeface="Lato" panose="020F0502020204030203" pitchFamily="34" charset="0"/>
                <a:ea typeface="Lato" panose="020F0502020204030203" pitchFamily="34" charset="0"/>
                <a:cs typeface="Lato" panose="020F0502020204030203" pitchFamily="34" charset="0"/>
              </a:rPr>
              <a:t/>
            </a:r>
            <a:br>
              <a:rPr lang="pl-PL" sz="2400" dirty="0">
                <a:latin typeface="Lato" panose="020F0502020204030203" pitchFamily="34" charset="0"/>
                <a:ea typeface="Lato" panose="020F0502020204030203" pitchFamily="34" charset="0"/>
                <a:cs typeface="Lato" panose="020F0502020204030203" pitchFamily="34" charset="0"/>
              </a:rPr>
            </a:br>
            <a:endParaRPr lang="pl-PL"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15203298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atk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iatk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Siatk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784</TotalTime>
  <Words>3747</Words>
  <Application>Microsoft Office PowerPoint</Application>
  <PresentationFormat>Pokaz na ekranie (4:3)</PresentationFormat>
  <Paragraphs>251</Paragraphs>
  <Slides>36</Slides>
  <Notes>5</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Siatka</vt:lpstr>
      <vt:lpstr>Ewaluacja ex post  Regionalnego Programu Operacyjnego Województwa Śląskiego na lata 2007-2013  – podsumowanie realizacji i efektów Programu   </vt:lpstr>
      <vt:lpstr>Metodologia badania</vt:lpstr>
      <vt:lpstr>Obszary badawcze</vt:lpstr>
      <vt:lpstr>Prezentacja programu PowerPoint</vt:lpstr>
      <vt:lpstr> OCENA LOGIKI INTERWENCJI REGIONALNEGO PROGRAMU OPERACYJNEGO WOJEWÓDZTWA ŚLĄSKIEGO NA LATA 2007-2013  </vt:lpstr>
      <vt:lpstr> OCENA LOGIKI INTERWENCJI REGIONALNEGO PROGRAMU OPERACYJNEGO WOJEWÓDZTWA ŚLĄSKIEGO NA LATA 2007-2013  </vt:lpstr>
      <vt:lpstr>Prezentacja programu PowerPoint</vt:lpstr>
      <vt:lpstr>Priorytet I. Badania i rozwój technologiczny (B+R), innowacje i przedsiębiorczość  </vt:lpstr>
      <vt:lpstr>Priorytet II. Społeczeństwo Informacyjne </vt:lpstr>
      <vt:lpstr>Priorytet III. TURYSTKA </vt:lpstr>
      <vt:lpstr>Priorytet IV. KULTURA </vt:lpstr>
      <vt:lpstr>Priorytet V. ŚRODOWISKO </vt:lpstr>
      <vt:lpstr>Priorytet VI. Zrównoważony rozwój miast</vt:lpstr>
      <vt:lpstr>Priorytet VII. TRANSPORT </vt:lpstr>
      <vt:lpstr>Priorytet VIII. Infrastruktura edukacyjna </vt:lpstr>
      <vt:lpstr>Priorytet IX. Zdrowie i rekreacja </vt:lpstr>
      <vt:lpstr>Priorytet X. POMOC TECHNICZNA</vt:lpstr>
      <vt:lpstr>Prezentacja programu PowerPoint</vt:lpstr>
      <vt:lpstr>OCENA EFEKTÓW WSPARCIA NA POZIOMIE CELU GŁÓWNEGO ORAZ CZYNNIKÓW ZEWNĘTRZNYCH I WEWNĘTRZNYCH NA REALIZACJĘ PROGRAMU</vt:lpstr>
      <vt:lpstr>OCENA EFEKTÓW WSPARCIA NA POZIOMIE CELU GŁÓWNEGO ORAZ CZYNNIKÓW ZEWNĘTRZNYCH I WEWNĘTRZNYCH NA REALIZACJĘ PROGRAMU</vt:lpstr>
      <vt:lpstr>Wnioski i rekomendacje</vt:lpstr>
      <vt:lpstr>Wnioski i rekomendacje</vt:lpstr>
      <vt:lpstr>Wnioski i rekomendacje</vt:lpstr>
      <vt:lpstr>Wnioski i rekomendacje</vt:lpstr>
      <vt:lpstr>Wnioski i rekomendacje</vt:lpstr>
      <vt:lpstr>Wnioski i rekomendacje</vt:lpstr>
      <vt:lpstr>Wnioski i rekomendacje</vt:lpstr>
      <vt:lpstr>Wnioski i rekomendacje</vt:lpstr>
      <vt:lpstr>Wnioski i rekomendacje</vt:lpstr>
      <vt:lpstr>Wnioski i rekomendacje</vt:lpstr>
      <vt:lpstr>Wnioski i rekomendacje</vt:lpstr>
      <vt:lpstr>Wnioski i rekomendacje</vt:lpstr>
      <vt:lpstr>Wnioski i rekomendacje</vt:lpstr>
      <vt:lpstr>Wnioski i rekomendacje</vt:lpstr>
      <vt:lpstr>Wnioski i rekomendacje</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Ewaluacja ex post  Regionalnego Programu Operacyjnego Województwa Śląskiego na lata 2007-2013  – podsumowanie realizacji i efektów Programu</dc:title>
  <dc:creator>Anna Malinowska</dc:creator>
  <cp:lastModifiedBy>Kamila Konieczna</cp:lastModifiedBy>
  <cp:revision>72</cp:revision>
  <dcterms:created xsi:type="dcterms:W3CDTF">2016-12-06T09:18:12Z</dcterms:created>
  <dcterms:modified xsi:type="dcterms:W3CDTF">2016-12-09T13:34:03Z</dcterms:modified>
</cp:coreProperties>
</file>